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50" r:id="rId2"/>
  </p:sldMasterIdLst>
  <p:notesMasterIdLst>
    <p:notesMasterId r:id="rId17"/>
  </p:notesMasterIdLst>
  <p:handoutMasterIdLst>
    <p:handoutMasterId r:id="rId18"/>
  </p:handoutMasterIdLst>
  <p:sldIdLst>
    <p:sldId id="489" r:id="rId3"/>
    <p:sldId id="551" r:id="rId4"/>
    <p:sldId id="576" r:id="rId5"/>
    <p:sldId id="566" r:id="rId6"/>
    <p:sldId id="575" r:id="rId7"/>
    <p:sldId id="577" r:id="rId8"/>
    <p:sldId id="578" r:id="rId9"/>
    <p:sldId id="579" r:id="rId10"/>
    <p:sldId id="580" r:id="rId11"/>
    <p:sldId id="581" r:id="rId12"/>
    <p:sldId id="582" r:id="rId13"/>
    <p:sldId id="583" r:id="rId14"/>
    <p:sldId id="572" r:id="rId15"/>
    <p:sldId id="543" r:id="rId16"/>
  </p:sldIdLst>
  <p:sldSz cx="9144000" cy="5143500" type="screen16x9"/>
  <p:notesSz cx="6858000" cy="9144000"/>
  <p:custDataLst>
    <p:tags r:id="rId19"/>
  </p:custDataLst>
  <p:defaultTextStyle>
    <a:defPPr>
      <a:defRPr lang="zh-CN"/>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orient="horz" pos="1664">
          <p15:clr>
            <a:srgbClr val="A4A3A4"/>
          </p15:clr>
        </p15:guide>
        <p15:guide id="4" orient="horz" pos="680">
          <p15:clr>
            <a:srgbClr val="A4A3A4"/>
          </p15:clr>
        </p15:guide>
        <p15:guide id="5" orient="horz" pos="2934">
          <p15:clr>
            <a:srgbClr val="A4A3A4"/>
          </p15:clr>
        </p15:guide>
        <p15:guide id="6" pos="2880">
          <p15:clr>
            <a:srgbClr val="A4A3A4"/>
          </p15:clr>
        </p15:guide>
        <p15:guide id="7" pos="373">
          <p15:clr>
            <a:srgbClr val="A4A3A4"/>
          </p15:clr>
        </p15:guide>
        <p15:guide id="8" pos="538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t" initials="l" lastIdx="4" clrIdx="0">
    <p:extLst>
      <p:ext uri="{19B8F6BF-5375-455C-9EA6-DF929625EA0E}">
        <p15:presenceInfo xmlns:p15="http://schemas.microsoft.com/office/powerpoint/2012/main" userId="l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8BF"/>
    <a:srgbClr val="FFFFFF"/>
    <a:srgbClr val="0070C0"/>
    <a:srgbClr val="071F65"/>
    <a:srgbClr val="F39700"/>
    <a:srgbClr val="909090"/>
    <a:srgbClr val="454545"/>
    <a:srgbClr val="FF8607"/>
    <a:srgbClr val="282828"/>
    <a:srgbClr val="006C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17" autoAdjust="0"/>
    <p:restoredTop sz="95494" autoAdjust="0"/>
  </p:normalViewPr>
  <p:slideViewPr>
    <p:cSldViewPr snapToGrid="0" snapToObjects="1">
      <p:cViewPr varScale="1">
        <p:scale>
          <a:sx n="95" d="100"/>
          <a:sy n="95" d="100"/>
        </p:scale>
        <p:origin x="62" y="240"/>
      </p:cViewPr>
      <p:guideLst>
        <p:guide orient="horz" pos="2160"/>
        <p:guide pos="3840"/>
        <p:guide orient="horz" pos="1664"/>
        <p:guide orient="horz" pos="680"/>
        <p:guide orient="horz" pos="2934"/>
        <p:guide pos="2880"/>
        <p:guide pos="373"/>
        <p:guide pos="53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tags" Target="tags/tag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4B18F8A-74B5-9148-A891-627592061A38}" type="datetimeFigureOut">
              <a:rPr kumimoji="1" lang="zh-CN" altLang="en-US" smtClean="0"/>
              <a:t>2020/10/30</a:t>
            </a:fld>
            <a:endParaRPr kumimoji="1"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08768D9-5829-CA4C-800C-5932EF9830F6}" type="slidenum">
              <a:rPr kumimoji="1" lang="zh-CN" altLang="en-US" smtClean="0"/>
              <a:t>‹#›</a:t>
            </a:fld>
            <a:endParaRPr kumimoji="1"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cs typeface="微软雅黑" panose="020B0503020204020204" pitchFamily="34" charset="-122"/>
              </a:defRPr>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cs typeface="微软雅黑" panose="020B0503020204020204" pitchFamily="34" charset="-122"/>
              </a:defRPr>
            </a:lvl1pPr>
          </a:lstStyle>
          <a:p>
            <a:fld id="{E6D6ACD6-F780-4A47-B5D9-D292A4BD6F81}" type="datetimeFigureOut">
              <a:rPr kumimoji="1" lang="zh-CN" altLang="en-US" smtClean="0"/>
              <a:t>2020/10/30</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cs typeface="微软雅黑" panose="020B0503020204020204" pitchFamily="34" charset="-122"/>
              </a:defRPr>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cs typeface="微软雅黑" panose="020B0503020204020204" pitchFamily="34" charset="-122"/>
              </a:defRPr>
            </a:lvl1pPr>
          </a:lstStyle>
          <a:p>
            <a:fld id="{D712715C-60D8-4442-95C1-470452B8606C}"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微软雅黑" panose="020B0503020204020204" pitchFamily="34" charset="-122"/>
      </a:defRPr>
    </a:lvl1pPr>
    <a:lvl2pPr marL="342900" algn="l" defTabSz="342900" rtl="0" eaLnBrk="1" latinLnBrk="0" hangingPunct="1">
      <a:defRPr sz="900" kern="1200">
        <a:solidFill>
          <a:schemeClr val="tx1"/>
        </a:solidFill>
        <a:latin typeface="+mn-lt"/>
        <a:ea typeface="+mn-ea"/>
        <a:cs typeface="微软雅黑" panose="020B0503020204020204" pitchFamily="34" charset="-122"/>
      </a:defRPr>
    </a:lvl2pPr>
    <a:lvl3pPr marL="685800" algn="l" defTabSz="342900" rtl="0" eaLnBrk="1" latinLnBrk="0" hangingPunct="1">
      <a:defRPr sz="900" kern="1200">
        <a:solidFill>
          <a:schemeClr val="tx1"/>
        </a:solidFill>
        <a:latin typeface="+mn-lt"/>
        <a:ea typeface="+mn-ea"/>
        <a:cs typeface="微软雅黑" panose="020B0503020204020204" pitchFamily="34" charset="-122"/>
      </a:defRPr>
    </a:lvl3pPr>
    <a:lvl4pPr marL="1028700" algn="l" defTabSz="342900" rtl="0" eaLnBrk="1" latinLnBrk="0" hangingPunct="1">
      <a:defRPr sz="900" kern="1200">
        <a:solidFill>
          <a:schemeClr val="tx1"/>
        </a:solidFill>
        <a:latin typeface="+mn-lt"/>
        <a:ea typeface="+mn-ea"/>
        <a:cs typeface="微软雅黑" panose="020B0503020204020204" pitchFamily="34" charset="-122"/>
      </a:defRPr>
    </a:lvl4pPr>
    <a:lvl5pPr marL="1371600" algn="l" defTabSz="342900" rtl="0" eaLnBrk="1" latinLnBrk="0" hangingPunct="1">
      <a:defRPr sz="900" kern="1200">
        <a:solidFill>
          <a:schemeClr val="tx1"/>
        </a:solidFill>
        <a:latin typeface="+mn-lt"/>
        <a:ea typeface="+mn-ea"/>
        <a:cs typeface="微软雅黑" panose="020B0503020204020204" pitchFamily="34" charset="-122"/>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10</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5925300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11</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453217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12</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880849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13</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7903811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14</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2</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9912939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3</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842792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4</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038040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5</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5747388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6</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418039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7</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3119537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8</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16606312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342900" rtl="0" eaLnBrk="1" fontAlgn="auto" latinLnBrk="0" hangingPunct="1">
              <a:lnSpc>
                <a:spcPct val="100000"/>
              </a:lnSpc>
              <a:spcBef>
                <a:spcPts val="0"/>
              </a:spcBef>
              <a:spcAft>
                <a:spcPts val="0"/>
              </a:spcAft>
              <a:buClrTx/>
              <a:buSzTx/>
              <a:buFontTx/>
              <a:buNone/>
              <a:defRPr/>
            </a:pPr>
            <a:fld id="{D712715C-60D8-4442-95C1-470452B8606C}" type="slidenum">
              <a:rPr kumimoji="1"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t>9</a:t>
            </a:fld>
            <a:endParaRPr kumimoji="1"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extLst>
      <p:ext uri="{BB962C8B-B14F-4D97-AF65-F5344CB8AC3E}">
        <p14:creationId xmlns:p14="http://schemas.microsoft.com/office/powerpoint/2010/main" val="974009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DC68FAA-76B4-4889-B410-8B08CDF6E435}" type="datetimeFigureOut">
              <a:rPr lang="zh-CN" altLang="en-US" smtClean="0"/>
              <a:t>2020/10/30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DBCC7E5-915D-404B-A13F-1AED2D3F37BD}" type="slidenum">
              <a:rPr lang="zh-CN" altLang="en-US" smtClean="0"/>
              <a:t>‹#›</a:t>
            </a:fld>
            <a:endParaRPr lang="zh-CN" altLang="en-US"/>
          </a:p>
        </p:txBody>
      </p:sp>
    </p:spTree>
  </p:cSld>
  <p:clrMapOvr>
    <a:masterClrMapping/>
  </p:clrMapOvr>
  <p:transition>
    <p:comb/>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ransition>
    <p:comb/>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矩形 1"/>
          <p:cNvSpPr/>
          <p:nvPr userDrawn="1"/>
        </p:nvSpPr>
        <p:spPr>
          <a:xfrm>
            <a:off x="8136860" y="4786900"/>
            <a:ext cx="820283" cy="276999"/>
          </a:xfrm>
          <a:prstGeom prst="rect">
            <a:avLst/>
          </a:prstGeom>
        </p:spPr>
        <p:txBody>
          <a:bodyPr lIns="68580" tIns="34290" rIns="68580" bIns="34290"/>
          <a:lstStyle/>
          <a:p>
            <a:pPr algn="ctr">
              <a:defRPr/>
            </a:pPr>
            <a:r>
              <a:rPr lang="zh-CN" altLang="en-US" sz="1200" dirty="0">
                <a:solidFill>
                  <a:schemeClr val="tx1">
                    <a:lumMod val="65000"/>
                    <a:lumOff val="35000"/>
                  </a:schemeClr>
                </a:solidFill>
                <a:latin typeface="印品黑体" panose="00000500000000000000" pitchFamily="2" charset="-122"/>
                <a:ea typeface="印品黑体" panose="00000500000000000000" pitchFamily="2" charset="-122"/>
                <a:cs typeface="微软雅黑" panose="020B0503020204020204" pitchFamily="34" charset="-122"/>
              </a:rPr>
              <a:t>第 </a:t>
            </a:r>
            <a:fld id="{2EEF1883-7A0E-4F66-9932-E581691AD397}" type="slidenum">
              <a:rPr lang="zh-CN" altLang="en-US" sz="1200" dirty="0">
                <a:solidFill>
                  <a:schemeClr val="tx1">
                    <a:lumMod val="65000"/>
                    <a:lumOff val="35000"/>
                  </a:schemeClr>
                </a:solidFill>
                <a:latin typeface="印品黑体" panose="00000500000000000000" pitchFamily="2" charset="-122"/>
                <a:ea typeface="印品黑体" panose="00000500000000000000" pitchFamily="2" charset="-122"/>
                <a:cs typeface="微软雅黑" panose="020B0503020204020204" pitchFamily="34" charset="-122"/>
              </a:rPr>
              <a:t>‹#›</a:t>
            </a:fld>
            <a:r>
              <a:rPr lang="zh-CN" altLang="en-US" sz="1200" dirty="0">
                <a:solidFill>
                  <a:schemeClr val="tx1">
                    <a:lumMod val="65000"/>
                    <a:lumOff val="35000"/>
                  </a:schemeClr>
                </a:solidFill>
                <a:latin typeface="微软雅黑" panose="020B0503020204020204" pitchFamily="34" charset="-122"/>
                <a:ea typeface="印品黑体" panose="00000500000000000000" pitchFamily="2" charset="-122"/>
                <a:cs typeface="微软雅黑" panose="020B0503020204020204" pitchFamily="34" charset="-122"/>
              </a:rPr>
              <a:t>  </a:t>
            </a:r>
            <a:r>
              <a:rPr lang="zh-CN" altLang="en-US" sz="1200" dirty="0">
                <a:solidFill>
                  <a:schemeClr val="tx1">
                    <a:lumMod val="65000"/>
                    <a:lumOff val="35000"/>
                  </a:schemeClr>
                </a:solidFill>
                <a:latin typeface="印品黑体" panose="00000500000000000000" pitchFamily="2" charset="-122"/>
                <a:ea typeface="印品黑体" panose="00000500000000000000" pitchFamily="2" charset="-122"/>
                <a:cs typeface="微软雅黑" panose="020B0503020204020204" pitchFamily="34" charset="-122"/>
              </a:rPr>
              <a:t>页</a:t>
            </a:r>
          </a:p>
        </p:txBody>
      </p:sp>
    </p:spTree>
  </p:cSld>
  <p:clrMapOvr>
    <a:masterClrMapping/>
  </p:clrMapOvr>
  <p:transition>
    <p:comb/>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transition>
    <p:comb/>
  </p:transition>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image" Target="../media/image1.jpe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cs typeface="微软雅黑" panose="020B0503020204020204" pitchFamily="34" charset="-122"/>
              </a:defRPr>
            </a:lvl1pPr>
          </a:lstStyle>
          <a:p>
            <a:fld id="{4DC68FAA-76B4-4889-B410-8B08CDF6E435}" type="datetimeFigureOut">
              <a:rPr lang="zh-CN" altLang="en-US" smtClean="0"/>
              <a:t>2020/10/30</a:t>
            </a:fld>
            <a:endParaRPr lang="zh-CN" altLang="en-US"/>
          </a:p>
        </p:txBody>
      </p:sp>
      <p:sp>
        <p:nvSpPr>
          <p:cNvPr id="5" name="页脚占位符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cs typeface="微软雅黑" panose="020B0503020204020204" pitchFamily="34" charset="-122"/>
              </a:defRPr>
            </a:lvl1pPr>
          </a:lstStyle>
          <a:p>
            <a:endParaRPr lang="zh-CN" altLang="en-US"/>
          </a:p>
        </p:txBody>
      </p:sp>
      <p:sp>
        <p:nvSpPr>
          <p:cNvPr id="6" name="灯片编号占位符 5"/>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cs typeface="微软雅黑" panose="020B0503020204020204" pitchFamily="34" charset="-122"/>
              </a:defRPr>
            </a:lvl1pPr>
          </a:lstStyle>
          <a:p>
            <a:fld id="{0DBCC7E5-915D-404B-A13F-1AED2D3F37BD}"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Lst>
  <p:transition>
    <p:comb/>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微软雅黑" panose="020B0503020204020204" pitchFamily="34" charset="-122"/>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微软雅黑" panose="020B0503020204020204" pitchFamily="3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微软雅黑" panose="020B0503020204020204" pitchFamily="34" charset="-122"/>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微软雅黑" panose="020B0503020204020204" pitchFamily="34" charset="-122"/>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微软雅黑" panose="020B0503020204020204" pitchFamily="34" charset="-122"/>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微软雅黑" panose="020B0503020204020204" pitchFamily="34"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Lst>
  <p:transition>
    <p:comb/>
  </p:transition>
  <p:hf hdr="0" dt="0"/>
  <p:txStyles>
    <p:titleStyle>
      <a:lvl1pPr algn="l" defTabSz="685800" rtl="0" eaLnBrk="1" latinLnBrk="0" hangingPunct="1">
        <a:lnSpc>
          <a:spcPct val="90000"/>
        </a:lnSpc>
        <a:spcBef>
          <a:spcPct val="0"/>
        </a:spcBef>
        <a:buNone/>
        <a:defRPr sz="2400" b="1" i="0" kern="1200" baseline="0">
          <a:solidFill>
            <a:srgbClr val="071F65"/>
          </a:solidFill>
          <a:effectLst/>
          <a:latin typeface="Arial Black" panose="020B0A04020102020204" pitchFamily="34" charset="0"/>
          <a:ea typeface="微软雅黑" panose="020B0503020204020204" pitchFamily="34" charset="-122"/>
          <a:cs typeface="+mj-cs"/>
        </a:defRPr>
      </a:lvl1pPr>
    </p:titleStyle>
    <p:bodyStyle>
      <a:lvl1pPr marL="267970" indent="-267970" algn="just" defTabSz="685800" rtl="0" eaLnBrk="1" latinLnBrk="0" hangingPunct="1">
        <a:lnSpc>
          <a:spcPct val="110000"/>
        </a:lnSpc>
        <a:spcBef>
          <a:spcPts val="1350"/>
        </a:spcBef>
        <a:spcAft>
          <a:spcPts val="0"/>
        </a:spcAft>
        <a:buClr>
          <a:schemeClr val="accent2">
            <a:lumMod val="75000"/>
          </a:schemeClr>
        </a:buClr>
        <a:buSzPct val="70000"/>
        <a:buFont typeface="Wingdings 2" panose="05020102010507070707" pitchFamily="18" charset="2"/>
        <a:buChar char=""/>
        <a:defRPr sz="1500" kern="1200" baseline="0">
          <a:solidFill>
            <a:srgbClr val="071F65"/>
          </a:solidFill>
          <a:latin typeface="Arial" panose="020B0604020202020204" pitchFamily="34" charset="0"/>
          <a:ea typeface="微软雅黑" panose="020B0503020204020204" pitchFamily="34" charset="-122"/>
          <a:cs typeface="+mn-cs"/>
        </a:defRPr>
      </a:lvl1pPr>
      <a:lvl2pPr marL="267970" indent="-267970" algn="just" defTabSz="685800" rtl="0" eaLnBrk="1" latinLnBrk="0" hangingPunct="1">
        <a:lnSpc>
          <a:spcPct val="130000"/>
        </a:lnSpc>
        <a:spcBef>
          <a:spcPts val="0"/>
        </a:spcBef>
        <a:spcAft>
          <a:spcPts val="450"/>
        </a:spcAft>
        <a:buClr>
          <a:schemeClr val="accent2">
            <a:lumMod val="60000"/>
            <a:lumOff val="40000"/>
          </a:schemeClr>
        </a:buClr>
        <a:buFont typeface="幼圆" panose="02010509060101010101" pitchFamily="49" charset="-122"/>
        <a:buChar char=" "/>
        <a:defRPr sz="1200" kern="1200" baseline="0">
          <a:solidFill>
            <a:srgbClr val="071F65"/>
          </a:solidFill>
          <a:latin typeface="幼圆" panose="02010509060101010101" pitchFamily="49" charset="-122"/>
          <a:ea typeface="幼圆" panose="02010509060101010101" pitchFamily="49"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0.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5"/>
          <p:cNvSpPr txBox="1"/>
          <p:nvPr/>
        </p:nvSpPr>
        <p:spPr>
          <a:xfrm>
            <a:off x="6058965" y="3897414"/>
            <a:ext cx="1561966" cy="284693"/>
          </a:xfrm>
          <a:prstGeom prst="rect">
            <a:avLst/>
          </a:prstGeom>
          <a:noFill/>
        </p:spPr>
        <p:txBody>
          <a:bodyPr wrap="square" lIns="68580" tIns="34290" rIns="68580" bIns="34290" rtlCol="0">
            <a:spAutoFit/>
          </a:bodyPr>
          <a:lstStyle/>
          <a:p>
            <a:pPr marL="0" marR="0" lvl="0" indent="0" algn="l" defTabSz="342900" rtl="0" eaLnBrk="1" fontAlgn="auto" latinLnBrk="0" hangingPunct="1">
              <a:lnSpc>
                <a:spcPct val="100000"/>
              </a:lnSpc>
              <a:spcBef>
                <a:spcPts val="0"/>
              </a:spcBef>
              <a:spcAft>
                <a:spcPts val="0"/>
              </a:spcAft>
              <a:buClrTx/>
              <a:buSzTx/>
              <a:buFontTx/>
              <a:buNone/>
              <a:defRPr/>
            </a:pPr>
            <a:r>
              <a:rPr kumimoji="0" lang="en-US" altLang="zh-CN" sz="1400" b="1" i="0" u="none" strike="noStrike" kern="1200" cap="none" spc="0" normalizeH="0" baseline="0" noProof="0" dirty="0">
                <a:ln>
                  <a:noFill/>
                </a:ln>
                <a:solidFill>
                  <a:srgbClr val="0078BF"/>
                </a:solidFill>
                <a:effectLst/>
                <a:uLnTx/>
                <a:uFillTx/>
                <a:latin typeface="印品黑体" panose="00000500000000000000" pitchFamily="2" charset="-122"/>
                <a:ea typeface="印品黑体" panose="00000500000000000000" pitchFamily="2" charset="-122"/>
                <a:cs typeface="微软雅黑" panose="020B0503020204020204" pitchFamily="34" charset="-122"/>
              </a:rPr>
              <a:t>2020</a:t>
            </a:r>
            <a:r>
              <a:rPr kumimoji="0" lang="zh-CN" altLang="en-US" sz="1400" b="1" i="0" u="none" strike="noStrike" kern="1200" cap="none" spc="0" normalizeH="0" baseline="0" noProof="0" dirty="0">
                <a:ln>
                  <a:noFill/>
                </a:ln>
                <a:solidFill>
                  <a:srgbClr val="0078BF"/>
                </a:solidFill>
                <a:effectLst/>
                <a:uLnTx/>
                <a:uFillTx/>
                <a:latin typeface="印品黑体" panose="00000500000000000000" pitchFamily="2" charset="-122"/>
                <a:ea typeface="印品黑体" panose="00000500000000000000" pitchFamily="2" charset="-122"/>
                <a:cs typeface="微软雅黑" panose="020B0503020204020204" pitchFamily="34" charset="-122"/>
              </a:rPr>
              <a:t>年</a:t>
            </a:r>
            <a:r>
              <a:rPr lang="en-US" altLang="zh-CN" b="1" dirty="0">
                <a:solidFill>
                  <a:srgbClr val="0078BF"/>
                </a:solidFill>
                <a:latin typeface="印品黑体" panose="00000500000000000000" pitchFamily="2" charset="-122"/>
                <a:ea typeface="印品黑体" panose="00000500000000000000" pitchFamily="2" charset="-122"/>
                <a:cs typeface="微软雅黑" panose="020B0503020204020204" pitchFamily="34" charset="-122"/>
              </a:rPr>
              <a:t>10</a:t>
            </a:r>
            <a:r>
              <a:rPr kumimoji="0" lang="zh-CN" altLang="en-US" sz="1400" b="1" i="0" u="none" strike="noStrike" kern="1200" cap="none" spc="0" normalizeH="0" baseline="0" noProof="0" dirty="0">
                <a:ln>
                  <a:noFill/>
                </a:ln>
                <a:solidFill>
                  <a:srgbClr val="0078BF"/>
                </a:solidFill>
                <a:effectLst/>
                <a:uLnTx/>
                <a:uFillTx/>
                <a:latin typeface="印品黑体" panose="00000500000000000000" pitchFamily="2" charset="-122"/>
                <a:ea typeface="印品黑体" panose="00000500000000000000" pitchFamily="2" charset="-122"/>
                <a:cs typeface="微软雅黑" panose="020B0503020204020204" pitchFamily="34" charset="-122"/>
              </a:rPr>
              <a:t>月</a:t>
            </a:r>
            <a:r>
              <a:rPr lang="en-US" altLang="zh-CN" b="1" noProof="0" dirty="0">
                <a:solidFill>
                  <a:srgbClr val="0078BF"/>
                </a:solidFill>
                <a:latin typeface="印品黑体" panose="00000500000000000000" pitchFamily="2" charset="-122"/>
                <a:ea typeface="印品黑体" panose="00000500000000000000" pitchFamily="2" charset="-122"/>
                <a:cs typeface="微软雅黑" panose="020B0503020204020204" pitchFamily="34" charset="-122"/>
              </a:rPr>
              <a:t>30</a:t>
            </a:r>
            <a:r>
              <a:rPr kumimoji="0" lang="zh-CN" altLang="en-US" sz="1400" b="1" i="0" u="none" strike="noStrike" kern="1200" cap="none" spc="0" normalizeH="0" baseline="0" noProof="0" dirty="0">
                <a:ln>
                  <a:noFill/>
                </a:ln>
                <a:solidFill>
                  <a:srgbClr val="0078BF"/>
                </a:solidFill>
                <a:effectLst/>
                <a:uLnTx/>
                <a:uFillTx/>
                <a:latin typeface="印品黑体" panose="00000500000000000000" pitchFamily="2" charset="-122"/>
                <a:ea typeface="印品黑体" panose="00000500000000000000" pitchFamily="2" charset="-122"/>
                <a:cs typeface="微软雅黑" panose="020B0503020204020204" pitchFamily="34" charset="-122"/>
              </a:rPr>
              <a:t>日</a:t>
            </a:r>
            <a:endParaRPr kumimoji="0" lang="en-US" altLang="zh-CN" sz="1400" b="1" i="0" u="none" strike="noStrike" kern="1200" cap="none" spc="0" normalizeH="0" baseline="0" noProof="0" dirty="0">
              <a:ln>
                <a:noFill/>
              </a:ln>
              <a:solidFill>
                <a:srgbClr val="0078BF"/>
              </a:solidFill>
              <a:effectLst/>
              <a:uLnTx/>
              <a:uFillTx/>
              <a:latin typeface="印品黑体" panose="00000500000000000000" pitchFamily="2" charset="-122"/>
              <a:ea typeface="印品黑体" panose="00000500000000000000" pitchFamily="2" charset="-122"/>
              <a:cs typeface="微软雅黑" panose="020B0503020204020204" pitchFamily="34" charset="-122"/>
            </a:endParaRPr>
          </a:p>
        </p:txBody>
      </p:sp>
      <p:sp>
        <p:nvSpPr>
          <p:cNvPr id="22" name="矩形 21"/>
          <p:cNvSpPr/>
          <p:nvPr/>
        </p:nvSpPr>
        <p:spPr>
          <a:xfrm>
            <a:off x="6189356" y="3585633"/>
            <a:ext cx="1395254" cy="284693"/>
          </a:xfrm>
          <a:prstGeom prst="rect">
            <a:avLst/>
          </a:prstGeom>
        </p:spPr>
        <p:txBody>
          <a:bodyPr wrap="none" lIns="68580" tIns="34290" rIns="68580" bIns="34290">
            <a:spAutoFit/>
          </a:bodyPr>
          <a:lstStyle/>
          <a:p>
            <a:pPr marL="0" marR="0" lvl="0" indent="0" algn="l" defTabSz="342900" rtl="0" eaLnBrk="1" fontAlgn="auto" latinLnBrk="0" hangingPunct="1">
              <a:lnSpc>
                <a:spcPct val="100000"/>
              </a:lnSpc>
              <a:spcBef>
                <a:spcPts val="0"/>
              </a:spcBef>
              <a:spcAft>
                <a:spcPts val="0"/>
              </a:spcAft>
              <a:buClrTx/>
              <a:buSzTx/>
              <a:buFontTx/>
              <a:buNone/>
              <a:defRPr/>
            </a:pPr>
            <a:r>
              <a:rPr kumimoji="1" lang="zh-CN" altLang="en-US" sz="1400" b="1" i="0" u="none" strike="noStrike" kern="1200" cap="none" spc="0" normalizeH="0" baseline="0" noProof="0" dirty="0">
                <a:ln>
                  <a:noFill/>
                </a:ln>
                <a:solidFill>
                  <a:srgbClr val="0078BF"/>
                </a:solidFill>
                <a:effectLst/>
                <a:uLnTx/>
                <a:uFillTx/>
                <a:latin typeface="印品黑体" panose="00000500000000000000" pitchFamily="2" charset="-122"/>
                <a:ea typeface="印品黑体" panose="00000500000000000000" pitchFamily="2" charset="-122"/>
                <a:cs typeface="微软雅黑" panose="020B0503020204020204" pitchFamily="34" charset="-122"/>
              </a:rPr>
              <a:t>答辩人：</a:t>
            </a:r>
            <a:r>
              <a:rPr kumimoji="1" lang="zh-CN" altLang="en-US" b="1" dirty="0">
                <a:solidFill>
                  <a:srgbClr val="0078BF"/>
                </a:solidFill>
                <a:latin typeface="印品黑体" panose="00000500000000000000" pitchFamily="2" charset="-122"/>
                <a:ea typeface="印品黑体" panose="00000500000000000000" pitchFamily="2" charset="-122"/>
                <a:cs typeface="微软雅黑" panose="020B0503020204020204" pitchFamily="34" charset="-122"/>
              </a:rPr>
              <a:t>朱慧静</a:t>
            </a:r>
            <a:endParaRPr kumimoji="1" lang="en-US" altLang="zh-CN" sz="1400" b="1" i="0" u="none" strike="noStrike" kern="1200" cap="none" spc="0" normalizeH="0" baseline="0" noProof="0" dirty="0">
              <a:ln>
                <a:noFill/>
              </a:ln>
              <a:solidFill>
                <a:srgbClr val="0078BF"/>
              </a:solidFill>
              <a:effectLst/>
              <a:uLnTx/>
              <a:uFillTx/>
              <a:latin typeface="印品黑体" panose="00000500000000000000" pitchFamily="2" charset="-122"/>
              <a:ea typeface="印品黑体" panose="00000500000000000000" pitchFamily="2" charset="-122"/>
              <a:cs typeface="微软雅黑" panose="020B0503020204020204" pitchFamily="34" charset="-122"/>
            </a:endParaRPr>
          </a:p>
        </p:txBody>
      </p:sp>
      <p:sp>
        <p:nvSpPr>
          <p:cNvPr id="23" name="矩形 22"/>
          <p:cNvSpPr/>
          <p:nvPr/>
        </p:nvSpPr>
        <p:spPr>
          <a:xfrm>
            <a:off x="2261990" y="2249828"/>
            <a:ext cx="6690623" cy="623248"/>
          </a:xfrm>
          <a:prstGeom prst="rect">
            <a:avLst/>
          </a:prstGeom>
        </p:spPr>
        <p:txBody>
          <a:bodyPr wrap="square" lIns="68580" tIns="34290" rIns="68580" bIns="34290">
            <a:spAutoFit/>
          </a:bodyPr>
          <a:lstStyle/>
          <a:p>
            <a:pPr marL="0" marR="0" lvl="0" indent="0" algn="l" defTabSz="342900" rtl="0" eaLnBrk="1" fontAlgn="auto" latinLnBrk="0" hangingPunct="1">
              <a:lnSpc>
                <a:spcPct val="100000"/>
              </a:lnSpc>
              <a:spcBef>
                <a:spcPts val="0"/>
              </a:spcBef>
              <a:spcAft>
                <a:spcPts val="0"/>
              </a:spcAft>
              <a:buClrTx/>
              <a:buSzTx/>
              <a:buFontTx/>
              <a:buNone/>
              <a:defRPr/>
            </a:pPr>
            <a:r>
              <a:rPr lang="zh-CN" altLang="en-US" sz="3600" b="1" noProof="0" dirty="0">
                <a:solidFill>
                  <a:srgbClr val="0078BF"/>
                </a:solidFill>
                <a:latin typeface="印品黑体" panose="00000500000000000000" pitchFamily="2" charset="-122"/>
                <a:ea typeface="印品黑体" panose="00000500000000000000" pitchFamily="2" charset="-122"/>
                <a:cs typeface="微软雅黑" panose="020B0503020204020204" pitchFamily="34" charset="-122"/>
              </a:rPr>
              <a:t>用于图像标注的双重注意力机制</a:t>
            </a:r>
            <a:endParaRPr kumimoji="0" lang="zh-CN" altLang="en-US" sz="3600" b="1" i="0" u="none" strike="noStrike" kern="1200" cap="none" spc="0" normalizeH="0" baseline="0" noProof="0" dirty="0">
              <a:ln>
                <a:noFill/>
              </a:ln>
              <a:solidFill>
                <a:srgbClr val="0078BF"/>
              </a:solidFill>
              <a:effectLst/>
              <a:uLnTx/>
              <a:uFillTx/>
              <a:latin typeface="印品黑体" panose="00000500000000000000" pitchFamily="2" charset="-122"/>
              <a:ea typeface="印品黑体" panose="00000500000000000000" pitchFamily="2" charset="-122"/>
              <a:cs typeface="微软雅黑" panose="020B0503020204020204" pitchFamily="34" charset="-122"/>
            </a:endParaRPr>
          </a:p>
        </p:txBody>
      </p:sp>
      <p:cxnSp>
        <p:nvCxnSpPr>
          <p:cNvPr id="24" name="直接连接符 23"/>
          <p:cNvCxnSpPr/>
          <p:nvPr/>
        </p:nvCxnSpPr>
        <p:spPr>
          <a:xfrm flipH="1">
            <a:off x="2542581" y="2900164"/>
            <a:ext cx="50318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Freeform 5"/>
          <p:cNvSpPr>
            <a:spLocks noEditPoints="1"/>
          </p:cNvSpPr>
          <p:nvPr/>
        </p:nvSpPr>
        <p:spPr bwMode="auto">
          <a:xfrm>
            <a:off x="0" y="1164127"/>
            <a:ext cx="1790977" cy="2869814"/>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solidFill>
            <a:srgbClr val="0078BF"/>
          </a:solidFill>
          <a:ln w="5" cap="flat">
            <a:noFill/>
            <a:prstDash val="solid"/>
            <a:miter lim="800000"/>
          </a:ln>
        </p:spPr>
        <p:txBody>
          <a:bodyPr vert="horz" wrap="square" lIns="91440" tIns="45720" rIns="91440" bIns="45720" numCol="1" anchor="t" anchorCtr="0" compatLnSpc="1"/>
          <a:lstStyle/>
          <a:p>
            <a:pPr marL="0" marR="0" lvl="0" indent="0" algn="l" defTabSz="3429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印品黑体" panose="00000500000000000000" pitchFamily="2" charset="-122"/>
              <a:cs typeface="微软雅黑" panose="020B0503020204020204" pitchFamily="34" charset="-122"/>
            </a:endParaRPr>
          </a:p>
        </p:txBody>
      </p:sp>
      <p:sp>
        <p:nvSpPr>
          <p:cNvPr id="15" name="Freeform 6"/>
          <p:cNvSpPr>
            <a:spLocks noEditPoints="1"/>
          </p:cNvSpPr>
          <p:nvPr/>
        </p:nvSpPr>
        <p:spPr bwMode="auto">
          <a:xfrm>
            <a:off x="1722420" y="2203161"/>
            <a:ext cx="137114" cy="1694253"/>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solidFill>
            <a:schemeClr val="accent1"/>
          </a:solidFill>
          <a:ln>
            <a:noFill/>
          </a:ln>
        </p:spPr>
        <p:txBody>
          <a:bodyPr vert="horz" wrap="square" lIns="91440" tIns="45720" rIns="91440" bIns="45720" numCol="1" anchor="t" anchorCtr="0" compatLnSpc="1"/>
          <a:lstStyle/>
          <a:p>
            <a:pPr marL="0" marR="0" lvl="0" indent="0" algn="l" defTabSz="3429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印品黑体" panose="00000500000000000000" pitchFamily="2" charset="-122"/>
              <a:cs typeface="微软雅黑" panose="020B0503020204020204" pitchFamily="34" charset="-122"/>
            </a:endParaRPr>
          </a:p>
        </p:txBody>
      </p:sp>
      <p:pic>
        <p:nvPicPr>
          <p:cNvPr id="3" name="图片 2" descr="资源 1"/>
          <p:cNvPicPr>
            <a:picLocks noChangeAspect="1"/>
          </p:cNvPicPr>
          <p:nvPr/>
        </p:nvPicPr>
        <p:blipFill>
          <a:blip r:embed="rId3"/>
          <a:srcRect r="43639"/>
          <a:stretch>
            <a:fillRect/>
          </a:stretch>
        </p:blipFill>
        <p:spPr>
          <a:xfrm>
            <a:off x="2542540" y="838835"/>
            <a:ext cx="2309495" cy="727710"/>
          </a:xfrm>
          <a:prstGeom prst="rect">
            <a:avLst/>
          </a:prstGeom>
        </p:spPr>
      </p:pic>
      <p:sp>
        <p:nvSpPr>
          <p:cNvPr id="13" name="矩形 12">
            <a:extLst>
              <a:ext uri="{FF2B5EF4-FFF2-40B4-BE49-F238E27FC236}">
                <a16:creationId xmlns:a16="http://schemas.microsoft.com/office/drawing/2014/main" id="{3C278BE9-1391-46FB-9C26-76FF53D612CC}"/>
              </a:ext>
            </a:extLst>
          </p:cNvPr>
          <p:cNvSpPr/>
          <p:nvPr/>
        </p:nvSpPr>
        <p:spPr>
          <a:xfrm>
            <a:off x="2587048" y="2968471"/>
            <a:ext cx="4916837" cy="353943"/>
          </a:xfrm>
          <a:prstGeom prst="rect">
            <a:avLst/>
          </a:prstGeom>
        </p:spPr>
        <p:txBody>
          <a:bodyPr wrap="square" lIns="68580" tIns="34290" rIns="68580" bIns="34290">
            <a:spAutoFit/>
          </a:bodyPr>
          <a:lstStyle/>
          <a:p>
            <a:pPr algn="ctr">
              <a:lnSpc>
                <a:spcPct val="150000"/>
              </a:lnSpc>
              <a:spcBef>
                <a:spcPct val="0"/>
              </a:spcBef>
              <a:defRPr/>
            </a:pPr>
            <a:r>
              <a:rPr lang="en-US" altLang="zh-CN" b="1" dirty="0">
                <a:solidFill>
                  <a:prstClr val="black"/>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b="1" dirty="0"/>
              <a:t>Attention On Attention for  Image Captioning》 --</a:t>
            </a:r>
            <a:r>
              <a:rPr lang="en-US" altLang="zh-CN" b="1" dirty="0" err="1"/>
              <a:t>AoA</a:t>
            </a:r>
            <a:endParaRPr lang="zh-CN" altLang="en-US" b="1" dirty="0"/>
          </a:p>
        </p:txBody>
      </p:sp>
    </p:spTree>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up)">
                                      <p:cBhvr>
                                        <p:cTn id="10" dur="500"/>
                                        <p:tgtEl>
                                          <p:spTgt spid="15"/>
                                        </p:tgtEl>
                                      </p:cBhvr>
                                    </p:animEffect>
                                  </p:childTnLst>
                                </p:cTn>
                              </p:par>
                              <p:par>
                                <p:cTn id="11" presetID="42"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1000"/>
                                        <p:tgtEl>
                                          <p:spTgt spid="23"/>
                                        </p:tgtEl>
                                      </p:cBhvr>
                                    </p:animEffect>
                                    <p:anim calcmode="lin" valueType="num">
                                      <p:cBhvr>
                                        <p:cTn id="14" dur="1000" fill="hold"/>
                                        <p:tgtEl>
                                          <p:spTgt spid="23"/>
                                        </p:tgtEl>
                                        <p:attrNameLst>
                                          <p:attrName>ppt_x</p:attrName>
                                        </p:attrNameLst>
                                      </p:cBhvr>
                                      <p:tavLst>
                                        <p:tav tm="0">
                                          <p:val>
                                            <p:strVal val="#ppt_x"/>
                                          </p:val>
                                        </p:tav>
                                        <p:tav tm="100000">
                                          <p:val>
                                            <p:strVal val="#ppt_x"/>
                                          </p:val>
                                        </p:tav>
                                      </p:tavLst>
                                    </p:anim>
                                    <p:anim calcmode="lin" valueType="num">
                                      <p:cBhvr>
                                        <p:cTn id="15" dur="1000" fill="hold"/>
                                        <p:tgtEl>
                                          <p:spTgt spid="23"/>
                                        </p:tgtEl>
                                        <p:attrNameLst>
                                          <p:attrName>ppt_y</p:attrName>
                                        </p:attrNameLst>
                                      </p:cBhvr>
                                      <p:tavLst>
                                        <p:tav tm="0">
                                          <p:val>
                                            <p:strVal val="#ppt_y+.1"/>
                                          </p:val>
                                        </p:tav>
                                        <p:tav tm="100000">
                                          <p:val>
                                            <p:strVal val="#ppt_y"/>
                                          </p:val>
                                        </p:tav>
                                      </p:tavLst>
                                    </p:anim>
                                  </p:childTnLst>
                                </p:cTn>
                              </p:par>
                              <p:par>
                                <p:cTn id="16" presetID="22" presetClass="entr" presetSubtype="8" fill="hold"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wipe(left)">
                                      <p:cBhvr>
                                        <p:cTn id="18" dur="500"/>
                                        <p:tgtEl>
                                          <p:spTgt spid="24"/>
                                        </p:tgtEl>
                                      </p:cBhvr>
                                    </p:animEffect>
                                  </p:childTnLst>
                                </p:cTn>
                              </p:par>
                              <p:par>
                                <p:cTn id="19" presetID="2" presetClass="entr" presetSubtype="2"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1+#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1+#ppt_w/2"/>
                                          </p:val>
                                        </p:tav>
                                        <p:tav tm="100000">
                                          <p:val>
                                            <p:strVal val="#ppt_x"/>
                                          </p:val>
                                        </p:tav>
                                      </p:tavLst>
                                    </p:anim>
                                    <p:anim calcmode="lin" valueType="num">
                                      <p:cBhvr additive="base">
                                        <p:cTn id="26" dur="500" fill="hold"/>
                                        <p:tgtEl>
                                          <p:spTgt spid="20"/>
                                        </p:tgtEl>
                                        <p:attrNameLst>
                                          <p:attrName>ppt_y</p:attrName>
                                        </p:attrNameLst>
                                      </p:cBhvr>
                                      <p:tavLst>
                                        <p:tav tm="0">
                                          <p:val>
                                            <p:strVal val="#ppt_y"/>
                                          </p:val>
                                        </p:tav>
                                        <p:tav tm="100000">
                                          <p:val>
                                            <p:strVal val="#ppt_y"/>
                                          </p:val>
                                        </p:tav>
                                      </p:tavLst>
                                    </p:anim>
                                  </p:childTnLst>
                                </p:cTn>
                              </p:par>
                            </p:childTnLst>
                          </p:cTn>
                        </p:par>
                        <p:par>
                          <p:cTn id="27" fill="hold">
                            <p:stCondLst>
                              <p:cond delay="1000"/>
                            </p:stCondLst>
                            <p:childTnLst>
                              <p:par>
                                <p:cTn id="28" presetID="14" presetClass="entr" presetSubtype="1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randombar(horizontal)">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p:bldP spid="23" grpId="0"/>
      <p:bldP spid="14" grpId="0" bldLvl="0" animBg="1"/>
      <p:bldP spid="15" grpId="0" animBg="1"/>
      <p:bldP spid="1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zh-CN" altLang="en-US" sz="2400" b="1" dirty="0">
                <a:solidFill>
                  <a:srgbClr val="0070C0"/>
                </a:solidFill>
                <a:ea typeface="印品黑体" panose="00000500000000000000" pitchFamily="2" charset="-122"/>
                <a:cs typeface="微软雅黑" panose="020B0503020204020204" pitchFamily="34" charset="-122"/>
              </a:rPr>
              <a:t>实验结果</a:t>
            </a:r>
            <a:endParaRPr lang="zh-CN" altLang="en-US" sz="1800" b="1" dirty="0">
              <a:solidFill>
                <a:srgbClr val="0070C0"/>
              </a:solidFill>
              <a:ea typeface="印品黑体" panose="00000500000000000000" pitchFamily="2" charset="-122"/>
              <a:cs typeface="微软雅黑" panose="020B0503020204020204" pitchFamily="34" charset="-122"/>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3"/>
          <a:srcRect r="43701"/>
          <a:stretch>
            <a:fillRect/>
          </a:stretch>
        </p:blipFill>
        <p:spPr>
          <a:xfrm>
            <a:off x="7333615" y="224790"/>
            <a:ext cx="1501775" cy="473710"/>
          </a:xfrm>
          <a:prstGeom prst="rect">
            <a:avLst/>
          </a:prstGeom>
        </p:spPr>
      </p:pic>
      <p:sp>
        <p:nvSpPr>
          <p:cNvPr id="6" name="Rectangle 1">
            <a:extLst>
              <a:ext uri="{FF2B5EF4-FFF2-40B4-BE49-F238E27FC236}">
                <a16:creationId xmlns:a16="http://schemas.microsoft.com/office/drawing/2014/main" id="{CA82998A-AFFF-447F-AF50-2A3C4C6414C8}"/>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300" b="0" i="0" u="none" strike="noStrike" cap="none" normalizeH="0" baseline="0">
                <a:ln>
                  <a:noFill/>
                </a:ln>
                <a:solidFill>
                  <a:srgbClr val="000000"/>
                </a:solidFill>
                <a:effectLst/>
                <a:latin typeface="Arial" panose="020B0604020202020204" pitchFamily="34" charset="0"/>
                <a:ea typeface="-apple-system"/>
              </a:rPr>
              <a:t>息</a:t>
            </a:r>
            <a:r>
              <a:rPr kumimoji="0" lang="zh-CN" altLang="zh-CN" sz="600" b="0" i="0" u="none" strike="noStrike" cap="none" normalizeH="0" baseline="0">
                <a:ln>
                  <a:noFill/>
                </a:ln>
                <a:solidFill>
                  <a:schemeClr val="tx1"/>
                </a:solidFill>
                <a:effectLst/>
                <a:latin typeface="Arial" panose="020B0604020202020204" pitchFamily="34" charset="0"/>
              </a:rPr>
              <a:t>  </a:t>
            </a:r>
            <a:r>
              <a:rPr kumimoji="0" lang="zh-CN" altLang="zh-CN" sz="2100" b="0" i="0" u="none" strike="noStrike" cap="none" normalizeH="0" baseline="0">
                <a:ln>
                  <a:noFill/>
                </a:ln>
                <a:solidFill>
                  <a:schemeClr val="tx1"/>
                </a:solidFill>
                <a:effectLst/>
                <a:latin typeface="Arial" panose="020B0604020202020204" pitchFamily="34" charset="0"/>
              </a:rPr>
              <a:t>   </a:t>
            </a:r>
            <a:r>
              <a:rPr kumimoji="0" lang="zh-CN" altLang="zh-CN" sz="1800" b="0" i="0" u="none" strike="noStrike" cap="none" normalizeH="0" baseline="0">
                <a:ln>
                  <a:noFill/>
                </a:ln>
                <a:solidFill>
                  <a:schemeClr val="tx1"/>
                </a:solidFill>
                <a:effectLst/>
                <a:latin typeface="Arial" panose="020B0604020202020204" pitchFamily="34" charset="0"/>
              </a:rPr>
              <a:t> </a:t>
            </a:r>
          </a:p>
        </p:txBody>
      </p:sp>
      <p:pic>
        <p:nvPicPr>
          <p:cNvPr id="3074" name="Picture 2">
            <a:extLst>
              <a:ext uri="{FF2B5EF4-FFF2-40B4-BE49-F238E27FC236}">
                <a16:creationId xmlns:a16="http://schemas.microsoft.com/office/drawing/2014/main" id="{53C240E2-6945-4C0A-AF55-1905D515B6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375" y="-160338"/>
            <a:ext cx="200025" cy="342901"/>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3AB65C26-A3CD-4079-ACBB-88E1F250EE8A}"/>
              </a:ext>
            </a:extLst>
          </p:cNvPr>
          <p:cNvPicPr>
            <a:picLocks noChangeAspect="1"/>
          </p:cNvPicPr>
          <p:nvPr/>
        </p:nvPicPr>
        <p:blipFill>
          <a:blip r:embed="rId5"/>
          <a:stretch>
            <a:fillRect/>
          </a:stretch>
        </p:blipFill>
        <p:spPr>
          <a:xfrm>
            <a:off x="206375" y="1414006"/>
            <a:ext cx="8819953" cy="2673166"/>
          </a:xfrm>
          <a:prstGeom prst="rect">
            <a:avLst/>
          </a:prstGeom>
        </p:spPr>
      </p:pic>
    </p:spTree>
    <p:extLst>
      <p:ext uri="{BB962C8B-B14F-4D97-AF65-F5344CB8AC3E}">
        <p14:creationId xmlns:p14="http://schemas.microsoft.com/office/powerpoint/2010/main" val="3732409162"/>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zh-CN" altLang="en-US" sz="2400" b="1" dirty="0">
                <a:solidFill>
                  <a:srgbClr val="0070C0"/>
                </a:solidFill>
                <a:ea typeface="印品黑体" panose="00000500000000000000" pitchFamily="2" charset="-122"/>
                <a:cs typeface="微软雅黑" panose="020B0503020204020204" pitchFamily="34" charset="-122"/>
              </a:rPr>
              <a:t>实验结果</a:t>
            </a:r>
            <a:endParaRPr lang="zh-CN" altLang="en-US" sz="1800" b="1" dirty="0">
              <a:solidFill>
                <a:srgbClr val="0070C0"/>
              </a:solidFill>
              <a:ea typeface="印品黑体" panose="00000500000000000000" pitchFamily="2" charset="-122"/>
              <a:cs typeface="微软雅黑" panose="020B0503020204020204" pitchFamily="34" charset="-122"/>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3"/>
          <a:srcRect r="43701"/>
          <a:stretch>
            <a:fillRect/>
          </a:stretch>
        </p:blipFill>
        <p:spPr>
          <a:xfrm>
            <a:off x="7333615" y="224790"/>
            <a:ext cx="1501775" cy="473710"/>
          </a:xfrm>
          <a:prstGeom prst="rect">
            <a:avLst/>
          </a:prstGeom>
        </p:spPr>
      </p:pic>
      <p:sp>
        <p:nvSpPr>
          <p:cNvPr id="6" name="Rectangle 1">
            <a:extLst>
              <a:ext uri="{FF2B5EF4-FFF2-40B4-BE49-F238E27FC236}">
                <a16:creationId xmlns:a16="http://schemas.microsoft.com/office/drawing/2014/main" id="{CA82998A-AFFF-447F-AF50-2A3C4C6414C8}"/>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300" b="0" i="0" u="none" strike="noStrike" cap="none" normalizeH="0" baseline="0">
                <a:ln>
                  <a:noFill/>
                </a:ln>
                <a:solidFill>
                  <a:srgbClr val="000000"/>
                </a:solidFill>
                <a:effectLst/>
                <a:latin typeface="Arial" panose="020B0604020202020204" pitchFamily="34" charset="0"/>
                <a:ea typeface="-apple-system"/>
              </a:rPr>
              <a:t>息</a:t>
            </a:r>
            <a:r>
              <a:rPr kumimoji="0" lang="zh-CN" altLang="zh-CN" sz="600" b="0" i="0" u="none" strike="noStrike" cap="none" normalizeH="0" baseline="0">
                <a:ln>
                  <a:noFill/>
                </a:ln>
                <a:solidFill>
                  <a:schemeClr val="tx1"/>
                </a:solidFill>
                <a:effectLst/>
                <a:latin typeface="Arial" panose="020B0604020202020204" pitchFamily="34" charset="0"/>
              </a:rPr>
              <a:t>  </a:t>
            </a:r>
            <a:r>
              <a:rPr kumimoji="0" lang="zh-CN" altLang="zh-CN" sz="2100" b="0" i="0" u="none" strike="noStrike" cap="none" normalizeH="0" baseline="0">
                <a:ln>
                  <a:noFill/>
                </a:ln>
                <a:solidFill>
                  <a:schemeClr val="tx1"/>
                </a:solidFill>
                <a:effectLst/>
                <a:latin typeface="Arial" panose="020B0604020202020204" pitchFamily="34" charset="0"/>
              </a:rPr>
              <a:t>   </a:t>
            </a:r>
            <a:r>
              <a:rPr kumimoji="0" lang="zh-CN" altLang="zh-CN" sz="1800" b="0" i="0" u="none" strike="noStrike" cap="none" normalizeH="0" baseline="0">
                <a:ln>
                  <a:noFill/>
                </a:ln>
                <a:solidFill>
                  <a:schemeClr val="tx1"/>
                </a:solidFill>
                <a:effectLst/>
                <a:latin typeface="Arial" panose="020B0604020202020204" pitchFamily="34" charset="0"/>
              </a:rPr>
              <a:t> </a:t>
            </a:r>
          </a:p>
        </p:txBody>
      </p:sp>
      <p:pic>
        <p:nvPicPr>
          <p:cNvPr id="3074" name="Picture 2">
            <a:extLst>
              <a:ext uri="{FF2B5EF4-FFF2-40B4-BE49-F238E27FC236}">
                <a16:creationId xmlns:a16="http://schemas.microsoft.com/office/drawing/2014/main" id="{53C240E2-6945-4C0A-AF55-1905D515B6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375" y="-160338"/>
            <a:ext cx="200025" cy="342901"/>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3ECF1D1B-DE2E-482F-A35D-194AE8DDEF6E}"/>
              </a:ext>
            </a:extLst>
          </p:cNvPr>
          <p:cNvPicPr>
            <a:picLocks noChangeAspect="1"/>
          </p:cNvPicPr>
          <p:nvPr/>
        </p:nvPicPr>
        <p:blipFill>
          <a:blip r:embed="rId5"/>
          <a:stretch>
            <a:fillRect/>
          </a:stretch>
        </p:blipFill>
        <p:spPr>
          <a:xfrm>
            <a:off x="1508494" y="637123"/>
            <a:ext cx="6127011" cy="4328535"/>
          </a:xfrm>
          <a:prstGeom prst="rect">
            <a:avLst/>
          </a:prstGeom>
        </p:spPr>
      </p:pic>
    </p:spTree>
    <p:extLst>
      <p:ext uri="{BB962C8B-B14F-4D97-AF65-F5344CB8AC3E}">
        <p14:creationId xmlns:p14="http://schemas.microsoft.com/office/powerpoint/2010/main" val="3255470715"/>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364746"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l" defTabSz="342900" rtl="0" eaLnBrk="1" fontAlgn="auto" latinLnBrk="0" hangingPunct="1">
              <a:lnSpc>
                <a:spcPct val="100000"/>
              </a:lnSpc>
              <a:spcBef>
                <a:spcPct val="20000"/>
              </a:spcBef>
              <a:spcAft>
                <a:spcPts val="0"/>
              </a:spcAft>
              <a:buClrTx/>
              <a:buSzTx/>
              <a:buFont typeface="Arial" panose="020B0604020202020204" pitchFamily="34" charset="0"/>
              <a:buNone/>
              <a:defRPr/>
            </a:pPr>
            <a:r>
              <a:rPr lang="zh-CN" altLang="en-US" sz="2400" b="1" dirty="0">
                <a:solidFill>
                  <a:srgbClr val="0070C0"/>
                </a:solidFill>
                <a:ea typeface="印品黑体" panose="00000500000000000000" pitchFamily="2" charset="-122"/>
                <a:cs typeface="微软雅黑" panose="020B0503020204020204" pitchFamily="34" charset="-122"/>
              </a:rPr>
              <a:t>和</a:t>
            </a:r>
            <a:r>
              <a:rPr lang="en-US" altLang="zh-CN" sz="2400" b="1" dirty="0">
                <a:solidFill>
                  <a:srgbClr val="0070C0"/>
                </a:solidFill>
                <a:ea typeface="印品黑体" panose="00000500000000000000" pitchFamily="2" charset="-122"/>
                <a:cs typeface="微软雅黑" panose="020B0503020204020204" pitchFamily="34" charset="-122"/>
              </a:rPr>
              <a:t>SNAIL</a:t>
            </a:r>
            <a:r>
              <a:rPr lang="zh-CN" altLang="en-US" sz="2400" b="1" dirty="0">
                <a:solidFill>
                  <a:srgbClr val="0070C0"/>
                </a:solidFill>
                <a:ea typeface="印品黑体" panose="00000500000000000000" pitchFamily="2" charset="-122"/>
                <a:cs typeface="微软雅黑" panose="020B0503020204020204" pitchFamily="34" charset="-122"/>
              </a:rPr>
              <a:t>的结合</a:t>
            </a:r>
            <a:endParaRPr kumimoji="0" lang="zh-CN" altLang="en-US" sz="2400" b="1" i="0" u="none" strike="noStrike" kern="1200" cap="none" spc="0" normalizeH="0" baseline="0" noProof="0" dirty="0">
              <a:ln>
                <a:noFill/>
              </a:ln>
              <a:solidFill>
                <a:srgbClr val="0070C0"/>
              </a:solidFill>
              <a:effectLst/>
              <a:uLnTx/>
              <a:uFillTx/>
              <a:ea typeface="印品黑体" panose="00000500000000000000" pitchFamily="2" charset="-122"/>
              <a:cs typeface="微软雅黑" panose="020B0503020204020204" pitchFamily="34" charset="-122"/>
              <a:sym typeface="Calibri" panose="020F0502020204030204" pitchFamily="34" charset="0"/>
            </a:endParaRP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4" name="图片 3" descr="资源 1"/>
          <p:cNvPicPr>
            <a:picLocks noChangeAspect="1"/>
          </p:cNvPicPr>
          <p:nvPr/>
        </p:nvPicPr>
        <p:blipFill>
          <a:blip r:embed="rId3"/>
          <a:srcRect r="43701"/>
          <a:stretch>
            <a:fillRect/>
          </a:stretch>
        </p:blipFill>
        <p:spPr>
          <a:xfrm>
            <a:off x="7333615" y="224790"/>
            <a:ext cx="1501775" cy="473710"/>
          </a:xfrm>
          <a:prstGeom prst="rect">
            <a:avLst/>
          </a:prstGeom>
        </p:spPr>
      </p:pic>
      <p:pic>
        <p:nvPicPr>
          <p:cNvPr id="3" name="图片 2">
            <a:extLst>
              <a:ext uri="{FF2B5EF4-FFF2-40B4-BE49-F238E27FC236}">
                <a16:creationId xmlns:a16="http://schemas.microsoft.com/office/drawing/2014/main" id="{B28757AE-B681-4D62-A3A0-B21152DD0997}"/>
              </a:ext>
            </a:extLst>
          </p:cNvPr>
          <p:cNvPicPr>
            <a:picLocks noChangeAspect="1"/>
          </p:cNvPicPr>
          <p:nvPr/>
        </p:nvPicPr>
        <p:blipFill>
          <a:blip r:embed="rId4"/>
          <a:stretch>
            <a:fillRect/>
          </a:stretch>
        </p:blipFill>
        <p:spPr>
          <a:xfrm>
            <a:off x="1531356" y="766441"/>
            <a:ext cx="6081287" cy="3947502"/>
          </a:xfrm>
          <a:prstGeom prst="rect">
            <a:avLst/>
          </a:prstGeom>
        </p:spPr>
      </p:pic>
    </p:spTree>
    <p:extLst>
      <p:ext uri="{BB962C8B-B14F-4D97-AF65-F5344CB8AC3E}">
        <p14:creationId xmlns:p14="http://schemas.microsoft.com/office/powerpoint/2010/main" val="2539749189"/>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46"/>
          <p:cNvSpPr>
            <a:spLocks noChangeArrowheads="1"/>
          </p:cNvSpPr>
          <p:nvPr/>
        </p:nvSpPr>
        <p:spPr bwMode="auto">
          <a:xfrm>
            <a:off x="476188" y="177842"/>
            <a:ext cx="2364746"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l" defTabSz="342900" rtl="0" eaLnBrk="1" fontAlgn="auto" latinLnBrk="0" hangingPunct="1">
              <a:lnSpc>
                <a:spcPct val="100000"/>
              </a:lnSpc>
              <a:spcBef>
                <a:spcPct val="20000"/>
              </a:spcBef>
              <a:spcAft>
                <a:spcPts val="0"/>
              </a:spcAft>
              <a:buClrTx/>
              <a:buSzTx/>
              <a:buFont typeface="Arial" panose="020B0604020202020204" pitchFamily="34" charset="0"/>
              <a:buNone/>
              <a:defRPr/>
            </a:pPr>
            <a:r>
              <a:rPr lang="zh-CN" altLang="en-US" sz="2400" b="1" dirty="0">
                <a:solidFill>
                  <a:srgbClr val="0070C0"/>
                </a:solidFill>
                <a:ea typeface="印品黑体" panose="00000500000000000000" pitchFamily="2" charset="-122"/>
                <a:cs typeface="微软雅黑" panose="020B0503020204020204" pitchFamily="34" charset="-122"/>
              </a:rPr>
              <a:t>和</a:t>
            </a:r>
            <a:r>
              <a:rPr lang="en-US" altLang="zh-CN" sz="2400" b="1" dirty="0">
                <a:solidFill>
                  <a:srgbClr val="0070C0"/>
                </a:solidFill>
                <a:ea typeface="印品黑体" panose="00000500000000000000" pitchFamily="2" charset="-122"/>
                <a:cs typeface="微软雅黑" panose="020B0503020204020204" pitchFamily="34" charset="-122"/>
              </a:rPr>
              <a:t>SNAIL</a:t>
            </a:r>
            <a:r>
              <a:rPr lang="zh-CN" altLang="en-US" sz="2400" b="1" dirty="0">
                <a:solidFill>
                  <a:srgbClr val="0070C0"/>
                </a:solidFill>
                <a:ea typeface="印品黑体" panose="00000500000000000000" pitchFamily="2" charset="-122"/>
                <a:cs typeface="微软雅黑" panose="020B0503020204020204" pitchFamily="34" charset="-122"/>
              </a:rPr>
              <a:t>的结合</a:t>
            </a:r>
            <a:endParaRPr kumimoji="0" lang="zh-CN" altLang="en-US" sz="2400" b="1" i="0" u="none" strike="noStrike" kern="1200" cap="none" spc="0" normalizeH="0" baseline="0" noProof="0" dirty="0">
              <a:ln>
                <a:noFill/>
              </a:ln>
              <a:solidFill>
                <a:srgbClr val="0070C0"/>
              </a:solidFill>
              <a:effectLst/>
              <a:uLnTx/>
              <a:uFillTx/>
              <a:ea typeface="印品黑体" panose="00000500000000000000" pitchFamily="2" charset="-122"/>
              <a:cs typeface="微软雅黑" panose="020B0503020204020204" pitchFamily="34" charset="-122"/>
              <a:sym typeface="Calibri" panose="020F0502020204030204" pitchFamily="34" charset="0"/>
            </a:endParaRP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4" name="图片 3" descr="资源 1"/>
          <p:cNvPicPr>
            <a:picLocks noChangeAspect="1"/>
          </p:cNvPicPr>
          <p:nvPr/>
        </p:nvPicPr>
        <p:blipFill>
          <a:blip r:embed="rId3"/>
          <a:srcRect r="43701"/>
          <a:stretch>
            <a:fillRect/>
          </a:stretch>
        </p:blipFill>
        <p:spPr>
          <a:xfrm>
            <a:off x="7333615" y="224790"/>
            <a:ext cx="1501775" cy="473710"/>
          </a:xfrm>
          <a:prstGeom prst="rect">
            <a:avLst/>
          </a:prstGeom>
        </p:spPr>
      </p:pic>
      <p:pic>
        <p:nvPicPr>
          <p:cNvPr id="2" name="图片 1">
            <a:extLst>
              <a:ext uri="{FF2B5EF4-FFF2-40B4-BE49-F238E27FC236}">
                <a16:creationId xmlns:a16="http://schemas.microsoft.com/office/drawing/2014/main" id="{CF2206AF-833F-4BC5-8673-CE5A19DE15E0}"/>
              </a:ext>
            </a:extLst>
          </p:cNvPr>
          <p:cNvPicPr>
            <a:picLocks noChangeAspect="1"/>
          </p:cNvPicPr>
          <p:nvPr/>
        </p:nvPicPr>
        <p:blipFill rotWithShape="1">
          <a:blip r:embed="rId4"/>
          <a:srcRect r="16756" b="23603"/>
          <a:stretch/>
        </p:blipFill>
        <p:spPr>
          <a:xfrm>
            <a:off x="736206" y="698662"/>
            <a:ext cx="7406171" cy="4122596"/>
          </a:xfrm>
          <a:prstGeom prst="rect">
            <a:avLst/>
          </a:prstGeom>
        </p:spPr>
      </p:pic>
    </p:spTree>
    <p:extLst>
      <p:ext uri="{BB962C8B-B14F-4D97-AF65-F5344CB8AC3E}">
        <p14:creationId xmlns:p14="http://schemas.microsoft.com/office/powerpoint/2010/main" val="3775771899"/>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left)">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3365771" y="1941827"/>
            <a:ext cx="3857989" cy="838691"/>
          </a:xfrm>
          <a:prstGeom prst="rect">
            <a:avLst/>
          </a:prstGeom>
        </p:spPr>
        <p:txBody>
          <a:bodyPr wrap="square" lIns="68580" tIns="34290" rIns="68580" bIns="34290">
            <a:spAutoFit/>
          </a:bodyPr>
          <a:lstStyle/>
          <a:p>
            <a:pPr marL="0" marR="0" lvl="0" indent="0" algn="l" defTabSz="342900" rtl="0" eaLnBrk="1" fontAlgn="auto" latinLnBrk="0" hangingPunct="1">
              <a:lnSpc>
                <a:spcPct val="100000"/>
              </a:lnSpc>
              <a:spcBef>
                <a:spcPts val="0"/>
              </a:spcBef>
              <a:spcAft>
                <a:spcPts val="0"/>
              </a:spcAft>
              <a:buClrTx/>
              <a:buSzTx/>
              <a:buFontTx/>
              <a:buNone/>
              <a:defRPr/>
            </a:pPr>
            <a:r>
              <a:rPr kumimoji="0" lang="zh-CN" altLang="en-US" sz="5000" b="1" i="0" u="none" strike="noStrike" kern="1200" cap="none" spc="0" normalizeH="0" baseline="0" noProof="0" dirty="0">
                <a:ln>
                  <a:noFill/>
                </a:ln>
                <a:solidFill>
                  <a:srgbClr val="0078BF"/>
                </a:solidFill>
                <a:effectLst/>
                <a:uLnTx/>
                <a:uFillTx/>
                <a:latin typeface="印品黑体" panose="00000500000000000000" pitchFamily="2" charset="-122"/>
                <a:ea typeface="印品黑体" panose="00000500000000000000" pitchFamily="2" charset="-122"/>
                <a:cs typeface="微软雅黑" panose="020B0503020204020204" pitchFamily="34" charset="-122"/>
              </a:rPr>
              <a:t>感谢倾听！</a:t>
            </a:r>
          </a:p>
        </p:txBody>
      </p:sp>
      <p:cxnSp>
        <p:nvCxnSpPr>
          <p:cNvPr id="24" name="直接连接符 23"/>
          <p:cNvCxnSpPr>
            <a:cxnSpLocks/>
          </p:cNvCxnSpPr>
          <p:nvPr/>
        </p:nvCxnSpPr>
        <p:spPr>
          <a:xfrm flipH="1">
            <a:off x="3449361" y="2900164"/>
            <a:ext cx="50318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Freeform 5"/>
          <p:cNvSpPr>
            <a:spLocks noEditPoints="1"/>
          </p:cNvSpPr>
          <p:nvPr/>
        </p:nvSpPr>
        <p:spPr bwMode="auto">
          <a:xfrm>
            <a:off x="0" y="1164127"/>
            <a:ext cx="1790977" cy="2869814"/>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solidFill>
            <a:srgbClr val="0078BF"/>
          </a:solidFill>
          <a:ln w="5" cap="flat">
            <a:noFill/>
            <a:prstDash val="solid"/>
            <a:miter lim="800000"/>
          </a:ln>
        </p:spPr>
        <p:txBody>
          <a:bodyPr vert="horz" wrap="square" lIns="91440" tIns="45720" rIns="91440" bIns="45720" numCol="1" anchor="t" anchorCtr="0" compatLnSpc="1"/>
          <a:lstStyle/>
          <a:p>
            <a:pPr marL="0" marR="0" lvl="0" indent="0" algn="l" defTabSz="3429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印品黑体" panose="00000500000000000000" pitchFamily="2" charset="-122"/>
              <a:cs typeface="微软雅黑" panose="020B0503020204020204" pitchFamily="34" charset="-122"/>
            </a:endParaRPr>
          </a:p>
        </p:txBody>
      </p:sp>
      <p:sp>
        <p:nvSpPr>
          <p:cNvPr id="15" name="Freeform 6"/>
          <p:cNvSpPr>
            <a:spLocks noEditPoints="1"/>
          </p:cNvSpPr>
          <p:nvPr/>
        </p:nvSpPr>
        <p:spPr bwMode="auto">
          <a:xfrm>
            <a:off x="1722420" y="2203161"/>
            <a:ext cx="137114" cy="1694253"/>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solidFill>
            <a:schemeClr val="accent1"/>
          </a:solidFill>
          <a:ln>
            <a:noFill/>
          </a:ln>
        </p:spPr>
        <p:txBody>
          <a:bodyPr vert="horz" wrap="square" lIns="91440" tIns="45720" rIns="91440" bIns="45720" numCol="1" anchor="t" anchorCtr="0" compatLnSpc="1"/>
          <a:lstStyle/>
          <a:p>
            <a:pPr marL="0" marR="0" lvl="0" indent="0" algn="l" defTabSz="342900" rtl="0" eaLnBrk="1" fontAlgn="auto" latinLnBrk="0" hangingPunct="1">
              <a:lnSpc>
                <a:spcPct val="100000"/>
              </a:lnSpc>
              <a:spcBef>
                <a:spcPts val="0"/>
              </a:spcBef>
              <a:spcAft>
                <a:spcPts val="0"/>
              </a:spcAft>
              <a:buClrTx/>
              <a:buSzTx/>
              <a:buFontTx/>
              <a:buNone/>
              <a:defRPr/>
            </a:pPr>
            <a:endParaRPr kumimoji="0" lang="zh-CN" altLang="en-US" sz="1400" b="0" i="0" u="none" strike="noStrike" kern="1200" cap="none" spc="0" normalizeH="0" baseline="0" noProof="0" dirty="0">
              <a:ln>
                <a:noFill/>
              </a:ln>
              <a:solidFill>
                <a:prstClr val="black"/>
              </a:solidFill>
              <a:effectLst/>
              <a:uLnTx/>
              <a:uFillTx/>
              <a:latin typeface="微软雅黑" panose="020B0503020204020204" pitchFamily="34" charset="-122"/>
              <a:ea typeface="印品黑体" panose="00000500000000000000" pitchFamily="2" charset="-122"/>
              <a:cs typeface="微软雅黑" panose="020B0503020204020204" pitchFamily="34" charset="-122"/>
            </a:endParaRPr>
          </a:p>
        </p:txBody>
      </p:sp>
      <p:pic>
        <p:nvPicPr>
          <p:cNvPr id="3" name="图片 2" descr="资源 1"/>
          <p:cNvPicPr>
            <a:picLocks noChangeAspect="1"/>
          </p:cNvPicPr>
          <p:nvPr/>
        </p:nvPicPr>
        <p:blipFill>
          <a:blip r:embed="rId3"/>
          <a:srcRect r="43639"/>
          <a:stretch>
            <a:fillRect/>
          </a:stretch>
        </p:blipFill>
        <p:spPr>
          <a:xfrm>
            <a:off x="3449320" y="838835"/>
            <a:ext cx="2309495" cy="727710"/>
          </a:xfrm>
          <a:prstGeom prst="rect">
            <a:avLst/>
          </a:prstGeom>
        </p:spPr>
      </p:pic>
    </p:spTree>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wipe(up)">
                                      <p:cBhvr>
                                        <p:cTn id="10" dur="500"/>
                                        <p:tgtEl>
                                          <p:spTgt spid="15"/>
                                        </p:tgtEl>
                                      </p:cBhvr>
                                    </p:animEffect>
                                  </p:childTnLst>
                                </p:cTn>
                              </p:par>
                              <p:par>
                                <p:cTn id="11" presetID="42"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1000"/>
                                        <p:tgtEl>
                                          <p:spTgt spid="23"/>
                                        </p:tgtEl>
                                      </p:cBhvr>
                                    </p:animEffect>
                                    <p:anim calcmode="lin" valueType="num">
                                      <p:cBhvr>
                                        <p:cTn id="14" dur="1000" fill="hold"/>
                                        <p:tgtEl>
                                          <p:spTgt spid="23"/>
                                        </p:tgtEl>
                                        <p:attrNameLst>
                                          <p:attrName>ppt_x</p:attrName>
                                        </p:attrNameLst>
                                      </p:cBhvr>
                                      <p:tavLst>
                                        <p:tav tm="0">
                                          <p:val>
                                            <p:strVal val="#ppt_x"/>
                                          </p:val>
                                        </p:tav>
                                        <p:tav tm="100000">
                                          <p:val>
                                            <p:strVal val="#ppt_x"/>
                                          </p:val>
                                        </p:tav>
                                      </p:tavLst>
                                    </p:anim>
                                    <p:anim calcmode="lin" valueType="num">
                                      <p:cBhvr>
                                        <p:cTn id="15" dur="1000" fill="hold"/>
                                        <p:tgtEl>
                                          <p:spTgt spid="23"/>
                                        </p:tgtEl>
                                        <p:attrNameLst>
                                          <p:attrName>ppt_y</p:attrName>
                                        </p:attrNameLst>
                                      </p:cBhvr>
                                      <p:tavLst>
                                        <p:tav tm="0">
                                          <p:val>
                                            <p:strVal val="#ppt_y+.1"/>
                                          </p:val>
                                        </p:tav>
                                        <p:tav tm="100000">
                                          <p:val>
                                            <p:strVal val="#ppt_y"/>
                                          </p:val>
                                        </p:tav>
                                      </p:tavLst>
                                    </p:anim>
                                  </p:childTnLst>
                                </p:cTn>
                              </p:par>
                              <p:par>
                                <p:cTn id="16" presetID="22" presetClass="entr" presetSubtype="8" fill="hold"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wipe(left)">
                                      <p:cBhvr>
                                        <p:cTn id="1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4" grpId="0" bldLvl="0" animBg="1"/>
      <p:bldP spid="15"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6" name="矩形 46"/>
          <p:cNvSpPr>
            <a:spLocks noChangeArrowheads="1"/>
          </p:cNvSpPr>
          <p:nvPr/>
        </p:nvSpPr>
        <p:spPr bwMode="auto">
          <a:xfrm>
            <a:off x="469100" y="177842"/>
            <a:ext cx="3209529"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zh-CN" altLang="en-US" sz="2400" b="1" dirty="0">
                <a:solidFill>
                  <a:srgbClr val="0070C0"/>
                </a:solidFill>
                <a:ea typeface="印品黑体" panose="00000500000000000000" pitchFamily="2" charset="-122"/>
                <a:cs typeface="微软雅黑" panose="020B0503020204020204" pitchFamily="34" charset="-122"/>
              </a:rPr>
              <a:t>图像标注 </a:t>
            </a:r>
            <a:r>
              <a:rPr lang="en-US" altLang="zh-CN" sz="1800" b="1" dirty="0">
                <a:solidFill>
                  <a:srgbClr val="0070C0"/>
                </a:solidFill>
                <a:ea typeface="印品黑体" panose="00000500000000000000" pitchFamily="2" charset="-122"/>
                <a:cs typeface="微软雅黑" panose="020B0503020204020204" pitchFamily="34" charset="-122"/>
              </a:rPr>
              <a:t>Image Caption</a:t>
            </a:r>
            <a:endParaRPr kumimoji="0" lang="zh-CN" altLang="en-US" sz="2400" b="1" i="0" u="none" strike="noStrike" kern="1200" cap="none" spc="0" normalizeH="0" baseline="0" noProof="0" dirty="0">
              <a:ln>
                <a:noFill/>
              </a:ln>
              <a:solidFill>
                <a:srgbClr val="0070C0"/>
              </a:solidFill>
              <a:effectLst/>
              <a:uLnTx/>
              <a:uFillTx/>
              <a:ea typeface="印品黑体" panose="00000500000000000000" pitchFamily="2" charset="-122"/>
              <a:cs typeface="微软雅黑" panose="020B0503020204020204" pitchFamily="34" charset="-122"/>
              <a:sym typeface="Calibri" panose="020F0502020204030204" pitchFamily="34" charset="0"/>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5"/>
          <a:srcRect r="43701"/>
          <a:stretch>
            <a:fillRect/>
          </a:stretch>
        </p:blipFill>
        <p:spPr>
          <a:xfrm>
            <a:off x="7333615" y="224790"/>
            <a:ext cx="1501775" cy="473710"/>
          </a:xfrm>
          <a:prstGeom prst="rect">
            <a:avLst/>
          </a:prstGeom>
        </p:spPr>
      </p:pic>
      <p:sp>
        <p:nvSpPr>
          <p:cNvPr id="14" name="文本框 13">
            <a:extLst>
              <a:ext uri="{FF2B5EF4-FFF2-40B4-BE49-F238E27FC236}">
                <a16:creationId xmlns:a16="http://schemas.microsoft.com/office/drawing/2014/main" id="{0F916C18-42A0-42B0-9F67-07B3FF0D277D}"/>
              </a:ext>
            </a:extLst>
          </p:cNvPr>
          <p:cNvSpPr txBox="1"/>
          <p:nvPr/>
        </p:nvSpPr>
        <p:spPr>
          <a:xfrm>
            <a:off x="629480" y="1228683"/>
            <a:ext cx="6704135" cy="307777"/>
          </a:xfrm>
          <a:prstGeom prst="rect">
            <a:avLst/>
          </a:prstGeom>
          <a:noFill/>
        </p:spPr>
        <p:txBody>
          <a:bodyPr wrap="square">
            <a:spAutoFit/>
          </a:bodyPr>
          <a:lstStyle/>
          <a:p>
            <a:pPr indent="127000" algn="just" hangingPunct="0">
              <a:tabLst>
                <a:tab pos="226695" algn="l"/>
                <a:tab pos="226695" algn="l"/>
              </a:tabLst>
            </a:pPr>
            <a:r>
              <a:rPr lang="zh-CN" altLang="en-US" dirty="0"/>
              <a:t>识别图像中的显著对象  </a:t>
            </a:r>
            <a:r>
              <a:rPr lang="en-US" altLang="zh-CN" dirty="0"/>
              <a:t>+ </a:t>
            </a:r>
            <a:r>
              <a:rPr lang="zh-CN" altLang="en-US" dirty="0"/>
              <a:t>理解它们之间的相互作用 </a:t>
            </a:r>
            <a:r>
              <a:rPr lang="en-US" altLang="zh-CN" dirty="0"/>
              <a:t>+ </a:t>
            </a:r>
            <a:r>
              <a:rPr lang="zh-CN" altLang="en-US" dirty="0"/>
              <a:t>使用自然语言来表达它们</a:t>
            </a:r>
            <a:endParaRPr lang="zh-CN" altLang="zh-CN" dirty="0"/>
          </a:p>
        </p:txBody>
      </p:sp>
      <p:sp>
        <p:nvSpPr>
          <p:cNvPr id="13" name="文本框 12">
            <a:extLst>
              <a:ext uri="{FF2B5EF4-FFF2-40B4-BE49-F238E27FC236}">
                <a16:creationId xmlns:a16="http://schemas.microsoft.com/office/drawing/2014/main" id="{FA835D58-8749-4F7D-A019-F26C195C5A6C}"/>
              </a:ext>
            </a:extLst>
          </p:cNvPr>
          <p:cNvSpPr txBox="1"/>
          <p:nvPr/>
        </p:nvSpPr>
        <p:spPr>
          <a:xfrm>
            <a:off x="925033" y="807379"/>
            <a:ext cx="4572000" cy="307777"/>
          </a:xfrm>
          <a:prstGeom prst="rect">
            <a:avLst/>
          </a:prstGeom>
          <a:noFill/>
        </p:spPr>
        <p:txBody>
          <a:bodyPr wrap="square">
            <a:spAutoFit/>
          </a:bodyPr>
          <a:lstStyle/>
          <a:p>
            <a:r>
              <a:rPr lang="zh-CN" altLang="en-US" b="1" i="0" dirty="0">
                <a:solidFill>
                  <a:srgbClr val="121212"/>
                </a:solidFill>
                <a:effectLst/>
                <a:latin typeface="-apple-system"/>
              </a:rPr>
              <a:t>看图说话</a:t>
            </a:r>
            <a:endParaRPr lang="zh-CN" altLang="en-US" dirty="0"/>
          </a:p>
        </p:txBody>
      </p:sp>
      <p:sp>
        <p:nvSpPr>
          <p:cNvPr id="15" name="文本框 14">
            <a:extLst>
              <a:ext uri="{FF2B5EF4-FFF2-40B4-BE49-F238E27FC236}">
                <a16:creationId xmlns:a16="http://schemas.microsoft.com/office/drawing/2014/main" id="{AA509269-605F-498E-AAA5-A93223D14DF6}"/>
              </a:ext>
            </a:extLst>
          </p:cNvPr>
          <p:cNvSpPr txBox="1"/>
          <p:nvPr/>
        </p:nvSpPr>
        <p:spPr>
          <a:xfrm>
            <a:off x="1967318" y="807380"/>
            <a:ext cx="4572000" cy="307777"/>
          </a:xfrm>
          <a:prstGeom prst="rect">
            <a:avLst/>
          </a:prstGeom>
          <a:noFill/>
        </p:spPr>
        <p:txBody>
          <a:bodyPr wrap="square">
            <a:spAutoFit/>
          </a:bodyPr>
          <a:lstStyle/>
          <a:p>
            <a:r>
              <a:rPr lang="zh-CN" altLang="en-US" i="0" dirty="0">
                <a:solidFill>
                  <a:srgbClr val="121212"/>
                </a:solidFill>
                <a:effectLst/>
                <a:latin typeface="-apple-system"/>
              </a:rPr>
              <a:t>根据图像给出能够描述图像内容的自然语言语句。</a:t>
            </a:r>
            <a:endParaRPr lang="zh-CN" altLang="en-US" dirty="0"/>
          </a:p>
        </p:txBody>
      </p:sp>
      <p:pic>
        <p:nvPicPr>
          <p:cNvPr id="7" name="图片 6">
            <a:extLst>
              <a:ext uri="{FF2B5EF4-FFF2-40B4-BE49-F238E27FC236}">
                <a16:creationId xmlns:a16="http://schemas.microsoft.com/office/drawing/2014/main" id="{F7B523EE-8ED1-4BC1-91EF-F38F187B8A19}"/>
              </a:ext>
            </a:extLst>
          </p:cNvPr>
          <p:cNvPicPr>
            <a:picLocks noChangeAspect="1"/>
          </p:cNvPicPr>
          <p:nvPr/>
        </p:nvPicPr>
        <p:blipFill>
          <a:blip r:embed="rId6"/>
          <a:stretch>
            <a:fillRect/>
          </a:stretch>
        </p:blipFill>
        <p:spPr>
          <a:xfrm>
            <a:off x="741328" y="1645340"/>
            <a:ext cx="7661344" cy="2343470"/>
          </a:xfrm>
          <a:prstGeom prst="rect">
            <a:avLst/>
          </a:prstGeom>
        </p:spPr>
      </p:pic>
      <p:sp>
        <p:nvSpPr>
          <p:cNvPr id="19" name="文本框 18">
            <a:extLst>
              <a:ext uri="{FF2B5EF4-FFF2-40B4-BE49-F238E27FC236}">
                <a16:creationId xmlns:a16="http://schemas.microsoft.com/office/drawing/2014/main" id="{DDB8C5BE-0752-4DA3-B424-0171A7EC662C}"/>
              </a:ext>
            </a:extLst>
          </p:cNvPr>
          <p:cNvSpPr txBox="1"/>
          <p:nvPr/>
        </p:nvSpPr>
        <p:spPr>
          <a:xfrm>
            <a:off x="832883" y="4097690"/>
            <a:ext cx="7191154" cy="307777"/>
          </a:xfrm>
          <a:prstGeom prst="rect">
            <a:avLst/>
          </a:prstGeom>
          <a:noFill/>
        </p:spPr>
        <p:txBody>
          <a:bodyPr wrap="square">
            <a:spAutoFit/>
          </a:bodyPr>
          <a:lstStyle/>
          <a:p>
            <a:r>
              <a:rPr lang="zh-CN" altLang="en-US" b="1" i="0" dirty="0">
                <a:solidFill>
                  <a:srgbClr val="121212"/>
                </a:solidFill>
                <a:effectLst/>
                <a:latin typeface="-apple-system"/>
              </a:rPr>
              <a:t>图像标注数据集          </a:t>
            </a:r>
            <a:r>
              <a:rPr lang="en-US" altLang="zh-CN" b="0" i="0" dirty="0">
                <a:solidFill>
                  <a:srgbClr val="121212"/>
                </a:solidFill>
                <a:effectLst/>
                <a:latin typeface="-apple-system"/>
              </a:rPr>
              <a:t>MS COCO c5/</a:t>
            </a:r>
            <a:r>
              <a:rPr lang="en-US" altLang="zh-CN" dirty="0">
                <a:solidFill>
                  <a:srgbClr val="121212"/>
                </a:solidFill>
                <a:latin typeface="-apple-system"/>
              </a:rPr>
              <a:t>c40 ,</a:t>
            </a:r>
            <a:r>
              <a:rPr lang="en-US" altLang="zh-CN" b="0" i="0" dirty="0">
                <a:solidFill>
                  <a:srgbClr val="121212"/>
                </a:solidFill>
                <a:effectLst/>
                <a:latin typeface="-apple-system"/>
              </a:rPr>
              <a:t> Flickr8K</a:t>
            </a:r>
            <a:r>
              <a:rPr lang="en-US" altLang="zh-CN" dirty="0">
                <a:solidFill>
                  <a:srgbClr val="121212"/>
                </a:solidFill>
                <a:latin typeface="-apple-system"/>
              </a:rPr>
              <a:t>/</a:t>
            </a:r>
            <a:r>
              <a:rPr lang="en-US" altLang="zh-CN" b="0" i="0" dirty="0">
                <a:solidFill>
                  <a:srgbClr val="121212"/>
                </a:solidFill>
                <a:effectLst/>
                <a:latin typeface="-apple-system"/>
              </a:rPr>
              <a:t>Flickr30K,</a:t>
            </a:r>
            <a:r>
              <a:rPr lang="en-US" altLang="zh-CN" b="1" i="0" dirty="0">
                <a:solidFill>
                  <a:srgbClr val="121212"/>
                </a:solidFill>
                <a:effectLst/>
                <a:latin typeface="-apple-system"/>
              </a:rPr>
              <a:t> </a:t>
            </a:r>
            <a:r>
              <a:rPr lang="en-US" altLang="zh-CN" dirty="0">
                <a:solidFill>
                  <a:srgbClr val="121212"/>
                </a:solidFill>
                <a:latin typeface="-apple-system"/>
              </a:rPr>
              <a:t>PASCAL 1K</a:t>
            </a:r>
            <a:r>
              <a:rPr lang="zh-CN" altLang="en-US" dirty="0">
                <a:solidFill>
                  <a:srgbClr val="121212"/>
                </a:solidFill>
                <a:latin typeface="-apple-system"/>
              </a:rPr>
              <a:t> </a:t>
            </a:r>
          </a:p>
        </p:txBody>
      </p:sp>
      <p:sp>
        <p:nvSpPr>
          <p:cNvPr id="20" name="文本框 19">
            <a:extLst>
              <a:ext uri="{FF2B5EF4-FFF2-40B4-BE49-F238E27FC236}">
                <a16:creationId xmlns:a16="http://schemas.microsoft.com/office/drawing/2014/main" id="{10C2FD61-2381-45AE-B991-EAFD4C99B105}"/>
              </a:ext>
            </a:extLst>
          </p:cNvPr>
          <p:cNvSpPr txBox="1"/>
          <p:nvPr/>
        </p:nvSpPr>
        <p:spPr>
          <a:xfrm>
            <a:off x="832883" y="4506313"/>
            <a:ext cx="8899452" cy="492443"/>
          </a:xfrm>
          <a:prstGeom prst="rect">
            <a:avLst/>
          </a:prstGeom>
          <a:noFill/>
        </p:spPr>
        <p:txBody>
          <a:bodyPr wrap="square">
            <a:spAutoFit/>
          </a:bodyPr>
          <a:lstStyle/>
          <a:p>
            <a:r>
              <a:rPr lang="zh-CN" altLang="en-US" b="1" i="0" dirty="0">
                <a:solidFill>
                  <a:srgbClr val="121212"/>
                </a:solidFill>
                <a:effectLst/>
                <a:latin typeface="-apple-system"/>
              </a:rPr>
              <a:t>图像标注评价标准       </a:t>
            </a:r>
            <a:r>
              <a:rPr lang="en-US" altLang="zh-CN" i="0" dirty="0">
                <a:solidFill>
                  <a:srgbClr val="121212"/>
                </a:solidFill>
                <a:effectLst/>
                <a:latin typeface="-apple-system"/>
              </a:rPr>
              <a:t>Perplexity</a:t>
            </a:r>
            <a:r>
              <a:rPr lang="en-US" altLang="zh-CN" dirty="0">
                <a:solidFill>
                  <a:srgbClr val="121212"/>
                </a:solidFill>
                <a:latin typeface="-apple-system"/>
              </a:rPr>
              <a:t>(</a:t>
            </a:r>
            <a:r>
              <a:rPr lang="zh-CN" altLang="en-US" sz="1200" dirty="0">
                <a:solidFill>
                  <a:srgbClr val="121212"/>
                </a:solidFill>
                <a:latin typeface="-apple-system"/>
              </a:rPr>
              <a:t>迷惑度越低越好</a:t>
            </a:r>
            <a:r>
              <a:rPr lang="en-US" altLang="zh-CN" dirty="0">
                <a:solidFill>
                  <a:srgbClr val="121212"/>
                </a:solidFill>
                <a:latin typeface="-apple-system"/>
              </a:rPr>
              <a:t>)    </a:t>
            </a:r>
            <a:r>
              <a:rPr lang="en-US" altLang="zh-CN" i="0" dirty="0">
                <a:solidFill>
                  <a:srgbClr val="121212"/>
                </a:solidFill>
                <a:effectLst/>
                <a:latin typeface="-apple-system"/>
              </a:rPr>
              <a:t>BLEU</a:t>
            </a:r>
            <a:r>
              <a:rPr lang="zh-CN" altLang="en-US" i="0" dirty="0">
                <a:solidFill>
                  <a:srgbClr val="121212"/>
                </a:solidFill>
                <a:effectLst/>
                <a:latin typeface="-apple-system"/>
              </a:rPr>
              <a:t>，</a:t>
            </a:r>
            <a:r>
              <a:rPr lang="en-US" altLang="zh-CN" i="0" dirty="0">
                <a:solidFill>
                  <a:srgbClr val="121212"/>
                </a:solidFill>
                <a:effectLst/>
                <a:latin typeface="-apple-system"/>
              </a:rPr>
              <a:t>ROUGE</a:t>
            </a:r>
            <a:r>
              <a:rPr lang="zh-CN" altLang="en-US" i="0" dirty="0">
                <a:solidFill>
                  <a:srgbClr val="121212"/>
                </a:solidFill>
                <a:effectLst/>
                <a:latin typeface="-apple-system"/>
              </a:rPr>
              <a:t>，</a:t>
            </a:r>
            <a:r>
              <a:rPr lang="en-US" altLang="zh-CN" i="0" dirty="0">
                <a:solidFill>
                  <a:srgbClr val="121212"/>
                </a:solidFill>
                <a:effectLst/>
                <a:latin typeface="-apple-system"/>
              </a:rPr>
              <a:t>METEOR</a:t>
            </a:r>
            <a:r>
              <a:rPr lang="zh-CN" altLang="en-US" i="0" dirty="0">
                <a:solidFill>
                  <a:srgbClr val="121212"/>
                </a:solidFill>
                <a:effectLst/>
                <a:latin typeface="-apple-system"/>
              </a:rPr>
              <a:t>，</a:t>
            </a:r>
            <a:r>
              <a:rPr lang="en-US" altLang="zh-CN" i="0" dirty="0" err="1">
                <a:solidFill>
                  <a:srgbClr val="121212"/>
                </a:solidFill>
                <a:effectLst/>
                <a:latin typeface="-apple-system"/>
              </a:rPr>
              <a:t>CIDEr</a:t>
            </a:r>
            <a:r>
              <a:rPr lang="en-US" altLang="zh-CN" dirty="0">
                <a:solidFill>
                  <a:srgbClr val="121212"/>
                </a:solidFill>
                <a:latin typeface="-apple-system"/>
              </a:rPr>
              <a:t> </a:t>
            </a:r>
            <a:r>
              <a:rPr lang="en-US" altLang="zh-CN" sz="1200" dirty="0">
                <a:solidFill>
                  <a:srgbClr val="121212"/>
                </a:solidFill>
                <a:latin typeface="-apple-system"/>
              </a:rPr>
              <a:t>(</a:t>
            </a:r>
            <a:r>
              <a:rPr lang="zh-CN" altLang="en-US" sz="1200" dirty="0">
                <a:solidFill>
                  <a:srgbClr val="121212"/>
                </a:solidFill>
                <a:latin typeface="-apple-system"/>
              </a:rPr>
              <a:t>越高越好</a:t>
            </a:r>
            <a:r>
              <a:rPr lang="en-US" altLang="zh-CN" sz="1200" dirty="0">
                <a:solidFill>
                  <a:srgbClr val="121212"/>
                </a:solidFill>
                <a:latin typeface="-apple-system"/>
              </a:rPr>
              <a:t>) </a:t>
            </a:r>
          </a:p>
          <a:p>
            <a:endParaRPr lang="en-US" altLang="zh-CN" sz="1200" dirty="0">
              <a:solidFill>
                <a:srgbClr val="121212"/>
              </a:solidFill>
              <a:latin typeface="-apple-system"/>
            </a:endParaRPr>
          </a:p>
        </p:txBody>
      </p:sp>
    </p:spTree>
    <p:extLst>
      <p:ext uri="{BB962C8B-B14F-4D97-AF65-F5344CB8AC3E}">
        <p14:creationId xmlns:p14="http://schemas.microsoft.com/office/powerpoint/2010/main" val="653487600"/>
      </p:ext>
    </p:extLst>
  </p:cSld>
  <p:clrMapOvr>
    <a:overrideClrMapping bg1="lt1" tx1="dk1" bg2="lt2" tx2="dk2" accent1="accent1" accent2="accent2" accent3="accent3" accent4="accent4" accent5="accent5" accent6="accent6" hlink="hlink" folHlink="folHlink"/>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19"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2130707"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en-US" altLang="zh-CN" sz="2400" b="1" dirty="0">
                <a:solidFill>
                  <a:srgbClr val="0070C0"/>
                </a:solidFill>
                <a:ea typeface="印品黑体" panose="00000500000000000000" pitchFamily="2" charset="-122"/>
                <a:cs typeface="微软雅黑" panose="020B0503020204020204" pitchFamily="34" charset="-122"/>
              </a:rPr>
              <a:t>Seq2Seq</a:t>
            </a:r>
            <a:r>
              <a:rPr lang="zh-CN" altLang="en-US" sz="2400" b="1" dirty="0">
                <a:solidFill>
                  <a:srgbClr val="0070C0"/>
                </a:solidFill>
                <a:ea typeface="印品黑体" panose="00000500000000000000" pitchFamily="2" charset="-122"/>
                <a:cs typeface="微软雅黑" panose="020B0503020204020204" pitchFamily="34" charset="-122"/>
              </a:rPr>
              <a:t>问题</a:t>
            </a:r>
            <a:endParaRPr lang="zh-CN" altLang="en-US" sz="1800" b="1" dirty="0">
              <a:solidFill>
                <a:srgbClr val="0070C0"/>
              </a:solidFill>
              <a:ea typeface="印品黑体" panose="00000500000000000000" pitchFamily="2" charset="-122"/>
              <a:cs typeface="微软雅黑" panose="020B0503020204020204" pitchFamily="34" charset="-122"/>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3"/>
          <a:srcRect r="43701"/>
          <a:stretch>
            <a:fillRect/>
          </a:stretch>
        </p:blipFill>
        <p:spPr>
          <a:xfrm>
            <a:off x="7333615" y="224790"/>
            <a:ext cx="1501775" cy="473710"/>
          </a:xfrm>
          <a:prstGeom prst="rect">
            <a:avLst/>
          </a:prstGeom>
        </p:spPr>
      </p:pic>
      <p:sp>
        <p:nvSpPr>
          <p:cNvPr id="12" name="文本框 11">
            <a:extLst>
              <a:ext uri="{FF2B5EF4-FFF2-40B4-BE49-F238E27FC236}">
                <a16:creationId xmlns:a16="http://schemas.microsoft.com/office/drawing/2014/main" id="{A080F431-6246-407B-8028-86803FC82799}"/>
              </a:ext>
            </a:extLst>
          </p:cNvPr>
          <p:cNvSpPr txBox="1"/>
          <p:nvPr/>
        </p:nvSpPr>
        <p:spPr>
          <a:xfrm>
            <a:off x="476188" y="894424"/>
            <a:ext cx="4572000" cy="307777"/>
          </a:xfrm>
          <a:prstGeom prst="rect">
            <a:avLst/>
          </a:prstGeom>
          <a:noFill/>
        </p:spPr>
        <p:txBody>
          <a:bodyPr wrap="square">
            <a:spAutoFit/>
          </a:bodyPr>
          <a:lstStyle/>
          <a:p>
            <a:r>
              <a:rPr lang="zh-CN" altLang="en-US" b="0" i="0" dirty="0">
                <a:solidFill>
                  <a:srgbClr val="404040"/>
                </a:solidFill>
                <a:effectLst/>
                <a:latin typeface="-apple-system"/>
              </a:rPr>
              <a:t>将一个输入序列（</a:t>
            </a:r>
            <a:r>
              <a:rPr lang="en-US" altLang="zh-CN" b="0" i="0" dirty="0">
                <a:solidFill>
                  <a:srgbClr val="404040"/>
                </a:solidFill>
                <a:effectLst/>
                <a:latin typeface="-apple-system"/>
              </a:rPr>
              <a:t>source</a:t>
            </a:r>
            <a:r>
              <a:rPr lang="zh-CN" altLang="en-US" b="0" i="0" dirty="0">
                <a:solidFill>
                  <a:srgbClr val="404040"/>
                </a:solidFill>
                <a:effectLst/>
                <a:latin typeface="-apple-system"/>
              </a:rPr>
              <a:t>）转化为另一个序列（</a:t>
            </a:r>
            <a:r>
              <a:rPr lang="en-US" altLang="zh-CN" b="0" i="0" dirty="0">
                <a:solidFill>
                  <a:srgbClr val="404040"/>
                </a:solidFill>
                <a:effectLst/>
                <a:latin typeface="-apple-system"/>
              </a:rPr>
              <a:t>target</a:t>
            </a:r>
            <a:r>
              <a:rPr lang="zh-CN" altLang="en-US" b="0" i="0" dirty="0">
                <a:solidFill>
                  <a:srgbClr val="404040"/>
                </a:solidFill>
                <a:effectLst/>
                <a:latin typeface="-apple-system"/>
              </a:rPr>
              <a:t>）</a:t>
            </a:r>
            <a:endParaRPr lang="zh-CN" altLang="en-US" dirty="0"/>
          </a:p>
        </p:txBody>
      </p:sp>
      <p:sp>
        <p:nvSpPr>
          <p:cNvPr id="4" name="Rectangle 1">
            <a:extLst>
              <a:ext uri="{FF2B5EF4-FFF2-40B4-BE49-F238E27FC236}">
                <a16:creationId xmlns:a16="http://schemas.microsoft.com/office/drawing/2014/main" id="{48A39F1A-C77D-449B-B286-7F88C1F1C799}"/>
              </a:ext>
            </a:extLst>
          </p:cNvPr>
          <p:cNvSpPr>
            <a:spLocks noChangeArrowheads="1"/>
          </p:cNvSpPr>
          <p:nvPr/>
        </p:nvSpPr>
        <p:spPr bwMode="auto">
          <a:xfrm>
            <a:off x="421040" y="1342590"/>
            <a:ext cx="4503573" cy="23391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ts val="1200"/>
              </a:spcBef>
              <a:spcAft>
                <a:spcPct val="0"/>
              </a:spcAft>
              <a:buClrTx/>
              <a:buSzTx/>
              <a:buFontTx/>
              <a:buChar char="•"/>
              <a:tabLst/>
            </a:pPr>
            <a:r>
              <a:rPr kumimoji="0" lang="zh-CN" altLang="zh-CN" b="1" i="0" u="none" strike="noStrike" cap="none" normalizeH="0" baseline="0" dirty="0">
                <a:ln>
                  <a:noFill/>
                </a:ln>
                <a:solidFill>
                  <a:schemeClr val="tx1"/>
                </a:solidFill>
                <a:effectLst/>
                <a:latin typeface="Arial" panose="020B0604020202020204" pitchFamily="34" charset="0"/>
              </a:rPr>
              <a:t>编码器</a:t>
            </a:r>
            <a:r>
              <a:rPr lang="zh-CN" altLang="zh-CN" dirty="0">
                <a:solidFill>
                  <a:srgbClr val="404040"/>
                </a:solidFill>
                <a:latin typeface="-apple-system"/>
              </a:rPr>
              <a:t>——处理序列输入并压缩信息到一个</a:t>
            </a:r>
            <a:r>
              <a:rPr lang="zh-CN" altLang="zh-CN" b="1" dirty="0">
                <a:solidFill>
                  <a:srgbClr val="404040"/>
                </a:solidFill>
                <a:latin typeface="-apple-system"/>
              </a:rPr>
              <a:t>固定长度</a:t>
            </a:r>
            <a:r>
              <a:rPr lang="zh-CN" altLang="zh-CN" dirty="0">
                <a:solidFill>
                  <a:srgbClr val="404040"/>
                </a:solidFill>
                <a:latin typeface="-apple-system"/>
              </a:rPr>
              <a:t>的上下文向量中（sentence embedding 或者 “thought”vector）。上下文向量被当做是输入序列的语义概要。 </a:t>
            </a:r>
          </a:p>
          <a:p>
            <a:pPr marL="0" marR="0" lvl="0" indent="0" algn="l" defTabSz="914400" rtl="0" eaLnBrk="0" fontAlgn="base" latinLnBrk="0" hangingPunct="0">
              <a:lnSpc>
                <a:spcPct val="100000"/>
              </a:lnSpc>
              <a:spcBef>
                <a:spcPts val="1200"/>
              </a:spcBef>
              <a:spcAft>
                <a:spcPct val="0"/>
              </a:spcAft>
              <a:buClrTx/>
              <a:buSzTx/>
              <a:buFontTx/>
              <a:buChar char="•"/>
              <a:tabLst/>
            </a:pPr>
            <a:r>
              <a:rPr kumimoji="0" lang="zh-CN" altLang="zh-CN" b="1" i="0" u="none" strike="noStrike" cap="none" normalizeH="0" baseline="0" dirty="0">
                <a:ln>
                  <a:noFill/>
                </a:ln>
                <a:solidFill>
                  <a:schemeClr val="tx1"/>
                </a:solidFill>
                <a:effectLst/>
                <a:latin typeface="Arial" panose="020B0604020202020204" pitchFamily="34" charset="0"/>
              </a:rPr>
              <a:t>解码器</a:t>
            </a:r>
            <a:r>
              <a:rPr lang="zh-CN" altLang="zh-CN" dirty="0">
                <a:solidFill>
                  <a:srgbClr val="404040"/>
                </a:solidFill>
                <a:latin typeface="-apple-system"/>
              </a:rPr>
              <a:t>——由上下文向量初始化，并每次产生一个转码输出。早期的研究仅使用编码网络的最后一个状态作为下次解码的初始状态。 </a:t>
            </a:r>
          </a:p>
          <a:p>
            <a:pPr marL="0" marR="0" lvl="0" indent="0" algn="l" defTabSz="914400" rtl="0" eaLnBrk="0" fontAlgn="base" latinLnBrk="0" hangingPunct="0">
              <a:lnSpc>
                <a:spcPct val="100000"/>
              </a:lnSpc>
              <a:spcBef>
                <a:spcPts val="1200"/>
              </a:spcBef>
              <a:spcAft>
                <a:spcPct val="0"/>
              </a:spcAft>
              <a:buClrTx/>
              <a:buSzTx/>
              <a:buFontTx/>
              <a:buNone/>
              <a:tabLst/>
            </a:pPr>
            <a:r>
              <a:rPr lang="zh-CN" altLang="zh-CN" dirty="0">
                <a:solidFill>
                  <a:srgbClr val="404040"/>
                </a:solidFill>
                <a:latin typeface="-apple-system"/>
              </a:rPr>
              <a:t>编码器和解码器</a:t>
            </a:r>
            <a:r>
              <a:rPr lang="zh-CN" altLang="en-US" dirty="0">
                <a:solidFill>
                  <a:srgbClr val="404040"/>
                </a:solidFill>
                <a:latin typeface="-apple-system"/>
              </a:rPr>
              <a:t>一般</a:t>
            </a:r>
            <a:r>
              <a:rPr lang="zh-CN" altLang="zh-CN" dirty="0">
                <a:solidFill>
                  <a:srgbClr val="404040"/>
                </a:solidFill>
                <a:latin typeface="-apple-system"/>
              </a:rPr>
              <a:t>都是循环神经网络结构，如LSTM或者GRU单元</a:t>
            </a:r>
          </a:p>
        </p:txBody>
      </p:sp>
      <p:pic>
        <p:nvPicPr>
          <p:cNvPr id="1028" name="Picture 4">
            <a:extLst>
              <a:ext uri="{FF2B5EF4-FFF2-40B4-BE49-F238E27FC236}">
                <a16:creationId xmlns:a16="http://schemas.microsoft.com/office/drawing/2014/main" id="{398EA368-17A1-4263-A795-A825C312D40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811" b="4159"/>
          <a:stretch/>
        </p:blipFill>
        <p:spPr bwMode="auto">
          <a:xfrm>
            <a:off x="5048188" y="1202201"/>
            <a:ext cx="3564184" cy="1633148"/>
          </a:xfrm>
          <a:prstGeom prst="rect">
            <a:avLst/>
          </a:prstGeom>
          <a:noFill/>
          <a:extLst>
            <a:ext uri="{909E8E84-426E-40DD-AFC4-6F175D3DCCD1}">
              <a14:hiddenFill xmlns:a14="http://schemas.microsoft.com/office/drawing/2010/main">
                <a:solidFill>
                  <a:srgbClr val="FFFFFF"/>
                </a:solidFill>
              </a14:hiddenFill>
            </a:ext>
          </a:extLst>
        </p:spPr>
      </p:pic>
      <p:sp>
        <p:nvSpPr>
          <p:cNvPr id="19" name="文本框 18">
            <a:extLst>
              <a:ext uri="{FF2B5EF4-FFF2-40B4-BE49-F238E27FC236}">
                <a16:creationId xmlns:a16="http://schemas.microsoft.com/office/drawing/2014/main" id="{50FA2822-D6C1-4F01-8FCC-C26E9AA18A5A}"/>
              </a:ext>
            </a:extLst>
          </p:cNvPr>
          <p:cNvSpPr txBox="1"/>
          <p:nvPr/>
        </p:nvSpPr>
        <p:spPr>
          <a:xfrm>
            <a:off x="421040" y="3877083"/>
            <a:ext cx="7964504" cy="523220"/>
          </a:xfrm>
          <a:prstGeom prst="rect">
            <a:avLst/>
          </a:prstGeom>
          <a:noFill/>
        </p:spPr>
        <p:txBody>
          <a:bodyPr wrap="square">
            <a:spAutoFit/>
          </a:bodyPr>
          <a:lstStyle/>
          <a:p>
            <a:pPr marL="0" marR="0" lvl="0" indent="0" algn="l" defTabSz="914400" rtl="0" eaLnBrk="0" fontAlgn="base" latinLnBrk="0" hangingPunct="0">
              <a:lnSpc>
                <a:spcPct val="100000"/>
              </a:lnSpc>
              <a:spcBef>
                <a:spcPts val="1200"/>
              </a:spcBef>
              <a:spcAft>
                <a:spcPct val="0"/>
              </a:spcAft>
              <a:buClrTx/>
              <a:buSzTx/>
              <a:buFontTx/>
              <a:buNone/>
              <a:tabLst/>
            </a:pPr>
            <a:r>
              <a:rPr lang="zh-CN" altLang="zh-CN" dirty="0">
                <a:solidFill>
                  <a:srgbClr val="404040"/>
                </a:solidFill>
                <a:latin typeface="-apple-system"/>
              </a:rPr>
              <a:t>固定长度上下文向量具有一个明显的</a:t>
            </a:r>
            <a:r>
              <a:rPr lang="zh-CN" altLang="zh-CN" dirty="0">
                <a:solidFill>
                  <a:srgbClr val="0070C0"/>
                </a:solidFill>
                <a:ea typeface="印品黑体" panose="00000500000000000000" pitchFamily="2" charset="-122"/>
              </a:rPr>
              <a:t>致命缺点</a:t>
            </a:r>
            <a:r>
              <a:rPr lang="zh-CN" altLang="zh-CN" dirty="0">
                <a:solidFill>
                  <a:srgbClr val="404040"/>
                </a:solidFill>
                <a:latin typeface="-apple-system"/>
              </a:rPr>
              <a:t>——</a:t>
            </a:r>
            <a:r>
              <a:rPr lang="zh-CN" altLang="zh-CN" dirty="0">
                <a:solidFill>
                  <a:srgbClr val="0070C0"/>
                </a:solidFill>
                <a:ea typeface="印品黑体" panose="00000500000000000000" pitchFamily="2" charset="-122"/>
              </a:rPr>
              <a:t>无法记忆长句子</a:t>
            </a:r>
            <a:r>
              <a:rPr lang="zh-CN" altLang="zh-CN" dirty="0">
                <a:solidFill>
                  <a:srgbClr val="404040"/>
                </a:solidFill>
                <a:latin typeface="-apple-system"/>
              </a:rPr>
              <a:t>。一旦完成编码器输入序列的处理，就会遗忘开始的部分。因此</a:t>
            </a:r>
            <a:r>
              <a:rPr lang="zh-CN" altLang="zh-CN" b="1" dirty="0">
                <a:solidFill>
                  <a:srgbClr val="0070C0"/>
                </a:solidFill>
                <a:ea typeface="印品黑体" panose="00000500000000000000" pitchFamily="2" charset="-122"/>
              </a:rPr>
              <a:t>注意力机制</a:t>
            </a:r>
            <a:r>
              <a:rPr lang="zh-CN" altLang="zh-CN" dirty="0">
                <a:solidFill>
                  <a:srgbClr val="404040"/>
                </a:solidFill>
                <a:latin typeface="-apple-system"/>
              </a:rPr>
              <a:t>（Bahdanau et al., 2015）被提出，解决这个问题。</a:t>
            </a:r>
          </a:p>
        </p:txBody>
      </p:sp>
      <p:pic>
        <p:nvPicPr>
          <p:cNvPr id="21" name="Picture 4">
            <a:extLst>
              <a:ext uri="{FF2B5EF4-FFF2-40B4-BE49-F238E27FC236}">
                <a16:creationId xmlns:a16="http://schemas.microsoft.com/office/drawing/2014/main" id="{0792775B-BFE1-4BA2-99CF-F8C93DCD27E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5623" t="76210" r="17470" b="11592"/>
          <a:stretch/>
        </p:blipFill>
        <p:spPr bwMode="auto">
          <a:xfrm>
            <a:off x="7272669" y="2613329"/>
            <a:ext cx="1339703" cy="207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9346106"/>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4" grpId="0"/>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2924964"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zh-CN" altLang="en-US" sz="2400" b="1" dirty="0">
                <a:solidFill>
                  <a:srgbClr val="0070C0"/>
                </a:solidFill>
                <a:ea typeface="印品黑体" panose="00000500000000000000" pitchFamily="2" charset="-122"/>
                <a:cs typeface="微软雅黑" panose="020B0503020204020204" pitchFamily="34" charset="-122"/>
              </a:rPr>
              <a:t>注意力机制 </a:t>
            </a:r>
            <a:r>
              <a:rPr lang="en-US" altLang="zh-CN" sz="1800" b="1" dirty="0">
                <a:solidFill>
                  <a:srgbClr val="0070C0"/>
                </a:solidFill>
                <a:ea typeface="印品黑体" panose="00000500000000000000" pitchFamily="2" charset="-122"/>
                <a:cs typeface="微软雅黑" panose="020B0503020204020204" pitchFamily="34" charset="-122"/>
              </a:rPr>
              <a:t>Attention</a:t>
            </a:r>
            <a:endParaRPr lang="zh-CN" altLang="en-US" sz="1800" b="1" dirty="0">
              <a:solidFill>
                <a:srgbClr val="0070C0"/>
              </a:solidFill>
              <a:ea typeface="印品黑体" panose="00000500000000000000" pitchFamily="2" charset="-122"/>
              <a:cs typeface="微软雅黑" panose="020B0503020204020204" pitchFamily="34" charset="-122"/>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3"/>
          <a:srcRect r="43701"/>
          <a:stretch>
            <a:fillRect/>
          </a:stretch>
        </p:blipFill>
        <p:spPr>
          <a:xfrm>
            <a:off x="7333615" y="224790"/>
            <a:ext cx="1501775" cy="473710"/>
          </a:xfrm>
          <a:prstGeom prst="rect">
            <a:avLst/>
          </a:prstGeom>
        </p:spPr>
      </p:pic>
      <p:pic>
        <p:nvPicPr>
          <p:cNvPr id="5" name="图片 4">
            <a:extLst>
              <a:ext uri="{FF2B5EF4-FFF2-40B4-BE49-F238E27FC236}">
                <a16:creationId xmlns:a16="http://schemas.microsoft.com/office/drawing/2014/main" id="{3C78E226-1741-41B4-AB8E-D9CD914AF26A}"/>
              </a:ext>
            </a:extLst>
          </p:cNvPr>
          <p:cNvPicPr>
            <a:picLocks noChangeAspect="1"/>
          </p:cNvPicPr>
          <p:nvPr/>
        </p:nvPicPr>
        <p:blipFill>
          <a:blip r:embed="rId4"/>
          <a:stretch>
            <a:fillRect/>
          </a:stretch>
        </p:blipFill>
        <p:spPr>
          <a:xfrm>
            <a:off x="762842" y="867860"/>
            <a:ext cx="5054388" cy="2238197"/>
          </a:xfrm>
          <a:prstGeom prst="rect">
            <a:avLst/>
          </a:prstGeom>
        </p:spPr>
      </p:pic>
      <p:pic>
        <p:nvPicPr>
          <p:cNvPr id="6" name="图片 5">
            <a:extLst>
              <a:ext uri="{FF2B5EF4-FFF2-40B4-BE49-F238E27FC236}">
                <a16:creationId xmlns:a16="http://schemas.microsoft.com/office/drawing/2014/main" id="{FB8941AB-13CF-4AF4-8C90-0D5CAD3C4BB2}"/>
              </a:ext>
            </a:extLst>
          </p:cNvPr>
          <p:cNvPicPr>
            <a:picLocks noChangeAspect="1"/>
          </p:cNvPicPr>
          <p:nvPr/>
        </p:nvPicPr>
        <p:blipFill>
          <a:blip r:embed="rId5"/>
          <a:stretch>
            <a:fillRect/>
          </a:stretch>
        </p:blipFill>
        <p:spPr>
          <a:xfrm>
            <a:off x="762842" y="3436012"/>
            <a:ext cx="5054388" cy="1206927"/>
          </a:xfrm>
          <a:prstGeom prst="rect">
            <a:avLst/>
          </a:prstGeom>
        </p:spPr>
      </p:pic>
      <p:sp>
        <p:nvSpPr>
          <p:cNvPr id="13" name="文本框 12">
            <a:extLst>
              <a:ext uri="{FF2B5EF4-FFF2-40B4-BE49-F238E27FC236}">
                <a16:creationId xmlns:a16="http://schemas.microsoft.com/office/drawing/2014/main" id="{0ECA19F5-1439-44A9-9C66-AD2964D5A027}"/>
              </a:ext>
            </a:extLst>
          </p:cNvPr>
          <p:cNvSpPr txBox="1"/>
          <p:nvPr/>
        </p:nvSpPr>
        <p:spPr>
          <a:xfrm>
            <a:off x="5949779" y="2086685"/>
            <a:ext cx="3152300" cy="700192"/>
          </a:xfrm>
          <a:prstGeom prst="rect">
            <a:avLst/>
          </a:prstGeom>
          <a:noFill/>
        </p:spPr>
        <p:txBody>
          <a:bodyPr wrap="square">
            <a:spAutoFit/>
          </a:bodyPr>
          <a:lstStyle/>
          <a:p>
            <a:pPr fontAlgn="base">
              <a:lnSpc>
                <a:spcPct val="150000"/>
              </a:lnSpc>
              <a:spcBef>
                <a:spcPct val="0"/>
              </a:spcBef>
              <a:spcAft>
                <a:spcPct val="0"/>
              </a:spcAft>
              <a:defRPr/>
            </a:pPr>
            <a:r>
              <a:rPr lang="zh-CN" altLang="en-US" dirty="0">
                <a:solidFill>
                  <a:srgbClr val="0070C0"/>
                </a:solidFill>
                <a:ea typeface="印品黑体" panose="00000500000000000000" pitchFamily="2" charset="-122"/>
              </a:rPr>
              <a:t>主要应用：</a:t>
            </a:r>
            <a:endParaRPr lang="en-US" altLang="zh-CN" dirty="0">
              <a:solidFill>
                <a:srgbClr val="0070C0"/>
              </a:solidFill>
              <a:ea typeface="印品黑体" panose="00000500000000000000" pitchFamily="2" charset="-122"/>
            </a:endParaRPr>
          </a:p>
          <a:p>
            <a:pPr fontAlgn="base">
              <a:lnSpc>
                <a:spcPct val="150000"/>
              </a:lnSpc>
              <a:spcBef>
                <a:spcPct val="0"/>
              </a:spcBef>
              <a:spcAft>
                <a:spcPct val="0"/>
              </a:spcAft>
              <a:defRPr/>
            </a:pPr>
            <a:r>
              <a:rPr lang="zh-CN" altLang="en-US" dirty="0"/>
              <a:t>自然语言处理，计算机视觉</a:t>
            </a:r>
            <a:endParaRPr lang="en-US" altLang="zh-CN" dirty="0"/>
          </a:p>
        </p:txBody>
      </p:sp>
      <p:sp>
        <p:nvSpPr>
          <p:cNvPr id="16" name="文本框 15">
            <a:extLst>
              <a:ext uri="{FF2B5EF4-FFF2-40B4-BE49-F238E27FC236}">
                <a16:creationId xmlns:a16="http://schemas.microsoft.com/office/drawing/2014/main" id="{66A891B7-8481-4942-89C2-0ECC46E3D5EE}"/>
              </a:ext>
            </a:extLst>
          </p:cNvPr>
          <p:cNvSpPr txBox="1"/>
          <p:nvPr/>
        </p:nvSpPr>
        <p:spPr>
          <a:xfrm>
            <a:off x="5991700" y="2786877"/>
            <a:ext cx="2767671" cy="1031051"/>
          </a:xfrm>
          <a:prstGeom prst="rect">
            <a:avLst/>
          </a:prstGeom>
          <a:noFill/>
        </p:spPr>
        <p:txBody>
          <a:bodyPr wrap="square">
            <a:spAutoFit/>
          </a:bodyPr>
          <a:lstStyle/>
          <a:p>
            <a:r>
              <a:rPr lang="en-US" altLang="zh-CN" dirty="0">
                <a:solidFill>
                  <a:srgbClr val="121212"/>
                </a:solidFill>
                <a:latin typeface="-apple-system"/>
              </a:rPr>
              <a:t>NLP</a:t>
            </a:r>
            <a:r>
              <a:rPr lang="zh-CN" altLang="en-US" dirty="0">
                <a:solidFill>
                  <a:srgbClr val="121212"/>
                </a:solidFill>
                <a:latin typeface="-apple-system"/>
              </a:rPr>
              <a:t>：</a:t>
            </a:r>
            <a:endParaRPr lang="en-US" altLang="zh-CN" dirty="0">
              <a:solidFill>
                <a:srgbClr val="121212"/>
              </a:solidFill>
              <a:latin typeface="-apple-system"/>
            </a:endParaRPr>
          </a:p>
          <a:p>
            <a:pPr>
              <a:spcBef>
                <a:spcPts val="600"/>
              </a:spcBef>
            </a:pPr>
            <a:r>
              <a:rPr lang="zh-CN" altLang="en-US" dirty="0">
                <a:solidFill>
                  <a:srgbClr val="121212"/>
                </a:solidFill>
                <a:latin typeface="-apple-system"/>
              </a:rPr>
              <a:t>针对</a:t>
            </a:r>
            <a:r>
              <a:rPr lang="en-US" altLang="zh-CN" dirty="0">
                <a:solidFill>
                  <a:srgbClr val="121212"/>
                </a:solidFill>
                <a:latin typeface="-apple-system"/>
              </a:rPr>
              <a:t>sequence</a:t>
            </a:r>
            <a:r>
              <a:rPr lang="zh-CN" altLang="en-US" dirty="0">
                <a:solidFill>
                  <a:srgbClr val="121212"/>
                </a:solidFill>
                <a:latin typeface="-apple-system"/>
              </a:rPr>
              <a:t>的每个</a:t>
            </a:r>
            <a:r>
              <a:rPr lang="en-US" altLang="zh-CN" dirty="0">
                <a:solidFill>
                  <a:srgbClr val="121212"/>
                </a:solidFill>
                <a:latin typeface="-apple-system"/>
              </a:rPr>
              <a:t>time step input</a:t>
            </a:r>
            <a:r>
              <a:rPr lang="zh-CN" altLang="en-US" dirty="0">
                <a:solidFill>
                  <a:srgbClr val="121212"/>
                </a:solidFill>
                <a:latin typeface="-apple-system"/>
              </a:rPr>
              <a:t>：</a:t>
            </a:r>
            <a:endParaRPr lang="en-US" altLang="zh-CN" dirty="0">
              <a:solidFill>
                <a:srgbClr val="121212"/>
              </a:solidFill>
              <a:latin typeface="-apple-system"/>
            </a:endParaRPr>
          </a:p>
          <a:p>
            <a:r>
              <a:rPr lang="zh-CN" altLang="en-US" dirty="0">
                <a:solidFill>
                  <a:srgbClr val="121212"/>
                </a:solidFill>
                <a:latin typeface="-apple-system"/>
              </a:rPr>
              <a:t>在</a:t>
            </a:r>
            <a:r>
              <a:rPr lang="en-US" altLang="zh-CN" dirty="0">
                <a:solidFill>
                  <a:srgbClr val="121212"/>
                </a:solidFill>
                <a:latin typeface="-apple-system"/>
              </a:rPr>
              <a:t>cv</a:t>
            </a:r>
            <a:r>
              <a:rPr lang="zh-CN" altLang="en-US" dirty="0">
                <a:solidFill>
                  <a:srgbClr val="121212"/>
                </a:solidFill>
                <a:latin typeface="-apple-system"/>
              </a:rPr>
              <a:t>中：针对每个</a:t>
            </a:r>
            <a:r>
              <a:rPr lang="en-US" altLang="zh-CN" dirty="0">
                <a:solidFill>
                  <a:srgbClr val="121212"/>
                </a:solidFill>
                <a:latin typeface="-apple-system"/>
              </a:rPr>
              <a:t>pixel</a:t>
            </a:r>
            <a:r>
              <a:rPr lang="zh-CN" altLang="en-US" dirty="0">
                <a:solidFill>
                  <a:srgbClr val="121212"/>
                </a:solidFill>
                <a:latin typeface="-apple-system"/>
              </a:rPr>
              <a:t>。</a:t>
            </a:r>
          </a:p>
        </p:txBody>
      </p:sp>
      <p:sp>
        <p:nvSpPr>
          <p:cNvPr id="18" name="文本框 17">
            <a:extLst>
              <a:ext uri="{FF2B5EF4-FFF2-40B4-BE49-F238E27FC236}">
                <a16:creationId xmlns:a16="http://schemas.microsoft.com/office/drawing/2014/main" id="{4310CD9F-5E46-40C1-835B-1FFA459D61E6}"/>
              </a:ext>
            </a:extLst>
          </p:cNvPr>
          <p:cNvSpPr txBox="1"/>
          <p:nvPr/>
        </p:nvSpPr>
        <p:spPr>
          <a:xfrm>
            <a:off x="5991700" y="1388417"/>
            <a:ext cx="2389458" cy="523220"/>
          </a:xfrm>
          <a:prstGeom prst="rect">
            <a:avLst/>
          </a:prstGeom>
          <a:noFill/>
        </p:spPr>
        <p:txBody>
          <a:bodyPr wrap="square">
            <a:spAutoFit/>
          </a:bodyPr>
          <a:lstStyle/>
          <a:p>
            <a:r>
              <a:rPr lang="zh-CN" altLang="en-US" b="0" i="0" dirty="0">
                <a:solidFill>
                  <a:srgbClr val="121212"/>
                </a:solidFill>
                <a:effectLst/>
                <a:latin typeface="-apple-system"/>
              </a:rPr>
              <a:t>在</a:t>
            </a:r>
            <a:r>
              <a:rPr lang="en-US" altLang="zh-CN" b="0" i="0" dirty="0">
                <a:solidFill>
                  <a:srgbClr val="121212"/>
                </a:solidFill>
                <a:effectLst/>
                <a:latin typeface="-apple-system"/>
              </a:rPr>
              <a:t>decoding</a:t>
            </a:r>
            <a:r>
              <a:rPr lang="zh-CN" altLang="en-US" b="0" i="0" dirty="0">
                <a:solidFill>
                  <a:srgbClr val="121212"/>
                </a:solidFill>
                <a:effectLst/>
                <a:latin typeface="-apple-system"/>
              </a:rPr>
              <a:t>阶段对</a:t>
            </a:r>
            <a:r>
              <a:rPr lang="en-US" altLang="zh-CN" b="0" i="0" dirty="0">
                <a:solidFill>
                  <a:srgbClr val="121212"/>
                </a:solidFill>
                <a:effectLst/>
                <a:latin typeface="-apple-system"/>
              </a:rPr>
              <a:t>input</a:t>
            </a:r>
            <a:r>
              <a:rPr lang="zh-CN" altLang="en-US" b="0" i="0" dirty="0">
                <a:solidFill>
                  <a:srgbClr val="121212"/>
                </a:solidFill>
                <a:effectLst/>
                <a:latin typeface="-apple-system"/>
              </a:rPr>
              <a:t>中的信息赋予不同权重。</a:t>
            </a:r>
            <a:endParaRPr lang="en-US" altLang="zh-CN" b="0" i="0" dirty="0">
              <a:solidFill>
                <a:srgbClr val="121212"/>
              </a:solidFill>
              <a:effectLst/>
              <a:latin typeface="-apple-system"/>
            </a:endParaRPr>
          </a:p>
        </p:txBody>
      </p:sp>
      <p:sp>
        <p:nvSpPr>
          <p:cNvPr id="20" name="文本框 19">
            <a:extLst>
              <a:ext uri="{FF2B5EF4-FFF2-40B4-BE49-F238E27FC236}">
                <a16:creationId xmlns:a16="http://schemas.microsoft.com/office/drawing/2014/main" id="{18C0C110-0528-45E6-ABAB-378A75338A37}"/>
              </a:ext>
            </a:extLst>
          </p:cNvPr>
          <p:cNvSpPr txBox="1"/>
          <p:nvPr/>
        </p:nvSpPr>
        <p:spPr>
          <a:xfrm>
            <a:off x="5949779" y="860083"/>
            <a:ext cx="2885611" cy="523220"/>
          </a:xfrm>
          <a:prstGeom prst="rect">
            <a:avLst/>
          </a:prstGeom>
          <a:noFill/>
        </p:spPr>
        <p:txBody>
          <a:bodyPr wrap="square">
            <a:spAutoFit/>
          </a:bodyPr>
          <a:lstStyle/>
          <a:p>
            <a:pPr fontAlgn="base">
              <a:spcBef>
                <a:spcPct val="0"/>
              </a:spcBef>
              <a:spcAft>
                <a:spcPct val="0"/>
              </a:spcAft>
              <a:defRPr/>
            </a:pPr>
            <a:r>
              <a:rPr lang="zh-CN" altLang="en-US" dirty="0">
                <a:solidFill>
                  <a:srgbClr val="0070C0"/>
                </a:solidFill>
                <a:ea typeface="印品黑体" panose="00000500000000000000" pitchFamily="2" charset="-122"/>
              </a:rPr>
              <a:t>更加关注具有“高解析度或辨识度”（</a:t>
            </a:r>
            <a:r>
              <a:rPr lang="en-US" altLang="zh-CN" dirty="0">
                <a:solidFill>
                  <a:srgbClr val="0070C0"/>
                </a:solidFill>
                <a:ea typeface="印品黑体" panose="00000500000000000000" pitchFamily="2" charset="-122"/>
              </a:rPr>
              <a:t>High resolution</a:t>
            </a:r>
            <a:r>
              <a:rPr lang="zh-CN" altLang="en-US" dirty="0">
                <a:solidFill>
                  <a:srgbClr val="0070C0"/>
                </a:solidFill>
                <a:ea typeface="印品黑体" panose="00000500000000000000" pitchFamily="2" charset="-122"/>
              </a:rPr>
              <a:t>）的特定区域</a:t>
            </a:r>
            <a:endParaRPr lang="en-US" altLang="zh-CN" dirty="0">
              <a:solidFill>
                <a:srgbClr val="0070C0"/>
              </a:solidFill>
              <a:ea typeface="印品黑体" panose="00000500000000000000" pitchFamily="2" charset="-122"/>
            </a:endParaRPr>
          </a:p>
        </p:txBody>
      </p:sp>
      <p:sp>
        <p:nvSpPr>
          <p:cNvPr id="22" name="文本框 21">
            <a:extLst>
              <a:ext uri="{FF2B5EF4-FFF2-40B4-BE49-F238E27FC236}">
                <a16:creationId xmlns:a16="http://schemas.microsoft.com/office/drawing/2014/main" id="{1DFCB429-17A1-40C2-9D53-ACE1D5F3A95E}"/>
              </a:ext>
            </a:extLst>
          </p:cNvPr>
          <p:cNvSpPr txBox="1"/>
          <p:nvPr/>
        </p:nvSpPr>
        <p:spPr>
          <a:xfrm>
            <a:off x="5949779" y="4037841"/>
            <a:ext cx="4572000" cy="704232"/>
          </a:xfrm>
          <a:prstGeom prst="rect">
            <a:avLst/>
          </a:prstGeom>
          <a:noFill/>
        </p:spPr>
        <p:txBody>
          <a:bodyPr wrap="square">
            <a:spAutoFit/>
          </a:bodyPr>
          <a:lstStyle/>
          <a:p>
            <a:pPr algn="l">
              <a:lnSpc>
                <a:spcPct val="150000"/>
              </a:lnSpc>
            </a:pPr>
            <a:r>
              <a:rPr lang="zh-CN" altLang="en-US" b="0" i="0" dirty="0">
                <a:solidFill>
                  <a:srgbClr val="404040"/>
                </a:solidFill>
                <a:effectLst/>
                <a:latin typeface="-apple-system"/>
              </a:rPr>
              <a:t>自注意力     柔性 </a:t>
            </a:r>
            <a:r>
              <a:rPr lang="en-US" altLang="zh-CN" b="0" i="0" dirty="0">
                <a:solidFill>
                  <a:srgbClr val="404040"/>
                </a:solidFill>
                <a:effectLst/>
                <a:latin typeface="-apple-system"/>
              </a:rPr>
              <a:t>vs </a:t>
            </a:r>
            <a:r>
              <a:rPr lang="zh-CN" altLang="en-US" b="0" i="0" dirty="0">
                <a:solidFill>
                  <a:srgbClr val="404040"/>
                </a:solidFill>
                <a:effectLst/>
                <a:latin typeface="-apple-system"/>
              </a:rPr>
              <a:t>刚性注意力</a:t>
            </a:r>
          </a:p>
          <a:p>
            <a:pPr algn="l">
              <a:lnSpc>
                <a:spcPct val="150000"/>
              </a:lnSpc>
            </a:pPr>
            <a:r>
              <a:rPr lang="zh-CN" altLang="en-US" b="0" i="0" dirty="0">
                <a:solidFill>
                  <a:srgbClr val="404040"/>
                </a:solidFill>
                <a:effectLst/>
                <a:latin typeface="-apple-system"/>
              </a:rPr>
              <a:t>全局 </a:t>
            </a:r>
            <a:r>
              <a:rPr lang="en-US" altLang="zh-CN" b="0" i="0" dirty="0">
                <a:solidFill>
                  <a:srgbClr val="404040"/>
                </a:solidFill>
                <a:effectLst/>
                <a:latin typeface="-apple-system"/>
              </a:rPr>
              <a:t>vs </a:t>
            </a:r>
            <a:r>
              <a:rPr lang="zh-CN" altLang="en-US" b="0" i="0" dirty="0">
                <a:solidFill>
                  <a:srgbClr val="404040"/>
                </a:solidFill>
                <a:effectLst/>
                <a:latin typeface="-apple-system"/>
              </a:rPr>
              <a:t>局部注意力</a:t>
            </a:r>
          </a:p>
        </p:txBody>
      </p:sp>
    </p:spTree>
    <p:extLst>
      <p:ext uri="{BB962C8B-B14F-4D97-AF65-F5344CB8AC3E}">
        <p14:creationId xmlns:p14="http://schemas.microsoft.com/office/powerpoint/2010/main" val="3472756501"/>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13" grpId="0"/>
      <p:bldP spid="16" grpId="0"/>
      <p:bldP spid="2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2924964"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zh-CN" altLang="en-US" sz="2400" b="1" dirty="0">
                <a:solidFill>
                  <a:srgbClr val="0070C0"/>
                </a:solidFill>
                <a:ea typeface="印品黑体" panose="00000500000000000000" pitchFamily="2" charset="-122"/>
                <a:cs typeface="微软雅黑" panose="020B0503020204020204" pitchFamily="34" charset="-122"/>
              </a:rPr>
              <a:t>注意力机制 </a:t>
            </a:r>
            <a:r>
              <a:rPr lang="en-US" altLang="zh-CN" sz="1800" b="1" dirty="0">
                <a:solidFill>
                  <a:srgbClr val="0070C0"/>
                </a:solidFill>
                <a:ea typeface="印品黑体" panose="00000500000000000000" pitchFamily="2" charset="-122"/>
                <a:cs typeface="微软雅黑" panose="020B0503020204020204" pitchFamily="34" charset="-122"/>
              </a:rPr>
              <a:t>Attention</a:t>
            </a:r>
            <a:endParaRPr lang="zh-CN" altLang="en-US" sz="1800" b="1" dirty="0">
              <a:solidFill>
                <a:srgbClr val="0070C0"/>
              </a:solidFill>
              <a:ea typeface="印品黑体" panose="00000500000000000000" pitchFamily="2" charset="-122"/>
              <a:cs typeface="微软雅黑" panose="020B0503020204020204" pitchFamily="34" charset="-122"/>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3"/>
          <a:srcRect r="43701"/>
          <a:stretch>
            <a:fillRect/>
          </a:stretch>
        </p:blipFill>
        <p:spPr>
          <a:xfrm>
            <a:off x="7333615" y="224790"/>
            <a:ext cx="1501775" cy="473710"/>
          </a:xfrm>
          <a:prstGeom prst="rect">
            <a:avLst/>
          </a:prstGeom>
        </p:spPr>
      </p:pic>
      <p:pic>
        <p:nvPicPr>
          <p:cNvPr id="2" name="图片 1">
            <a:extLst>
              <a:ext uri="{FF2B5EF4-FFF2-40B4-BE49-F238E27FC236}">
                <a16:creationId xmlns:a16="http://schemas.microsoft.com/office/drawing/2014/main" id="{352EE9BE-E844-4838-B459-6ECC55646478}"/>
              </a:ext>
            </a:extLst>
          </p:cNvPr>
          <p:cNvPicPr>
            <a:picLocks noChangeAspect="1"/>
          </p:cNvPicPr>
          <p:nvPr/>
        </p:nvPicPr>
        <p:blipFill>
          <a:blip r:embed="rId4"/>
          <a:stretch>
            <a:fillRect/>
          </a:stretch>
        </p:blipFill>
        <p:spPr>
          <a:xfrm>
            <a:off x="559815" y="1154748"/>
            <a:ext cx="3959158" cy="3063635"/>
          </a:xfrm>
          <a:prstGeom prst="rect">
            <a:avLst/>
          </a:prstGeom>
        </p:spPr>
      </p:pic>
      <p:pic>
        <p:nvPicPr>
          <p:cNvPr id="2050" name="Picture 2">
            <a:extLst>
              <a:ext uri="{FF2B5EF4-FFF2-40B4-BE49-F238E27FC236}">
                <a16:creationId xmlns:a16="http://schemas.microsoft.com/office/drawing/2014/main" id="{BE02A958-AD43-42B1-8BDC-C1518AEA279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3888"/>
          <a:stretch/>
        </p:blipFill>
        <p:spPr bwMode="auto">
          <a:xfrm>
            <a:off x="4735199" y="1253560"/>
            <a:ext cx="3848986" cy="1166876"/>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a:extLst>
              <a:ext uri="{FF2B5EF4-FFF2-40B4-BE49-F238E27FC236}">
                <a16:creationId xmlns:a16="http://schemas.microsoft.com/office/drawing/2014/main" id="{4DB4CEC5-F62C-492F-B044-4B1AE4D4927D}"/>
              </a:ext>
            </a:extLst>
          </p:cNvPr>
          <p:cNvSpPr txBox="1"/>
          <p:nvPr/>
        </p:nvSpPr>
        <p:spPr>
          <a:xfrm>
            <a:off x="4660007" y="2692644"/>
            <a:ext cx="4055729" cy="1525739"/>
          </a:xfrm>
          <a:prstGeom prst="rect">
            <a:avLst/>
          </a:prstGeom>
          <a:noFill/>
        </p:spPr>
        <p:txBody>
          <a:bodyPr wrap="square">
            <a:spAutoFit/>
          </a:bodyPr>
          <a:lstStyle/>
          <a:p>
            <a:pPr>
              <a:lnSpc>
                <a:spcPct val="150000"/>
              </a:lnSpc>
            </a:pPr>
            <a:r>
              <a:rPr lang="zh-CN" altLang="zh-CN" sz="1600" dirty="0"/>
              <a:t>无论</a:t>
            </a:r>
            <a:r>
              <a:rPr lang="en-US" altLang="zh-CN" sz="1600" dirty="0" err="1"/>
              <a:t>qury</a:t>
            </a:r>
            <a:r>
              <a:rPr lang="zh-CN" altLang="zh-CN" sz="1600" dirty="0"/>
              <a:t>和</a:t>
            </a:r>
            <a:r>
              <a:rPr lang="en-US" altLang="zh-CN" sz="1600" dirty="0"/>
              <a:t>key/value</a:t>
            </a:r>
            <a:r>
              <a:rPr lang="zh-CN" altLang="zh-CN" sz="1600" dirty="0"/>
              <a:t>是否相关，关注模块都会为每个查询输出加权平均值。</a:t>
            </a:r>
            <a:r>
              <a:rPr lang="zh-CN" altLang="zh-CN" sz="1600" dirty="0">
                <a:solidFill>
                  <a:srgbClr val="0070C0"/>
                </a:solidFill>
                <a:ea typeface="印品黑体" panose="00000500000000000000" pitchFamily="2" charset="-122"/>
              </a:rPr>
              <a:t>即使没有相关向量，注意力模块仍会生成加权平均向量</a:t>
            </a:r>
            <a:r>
              <a:rPr lang="zh-CN" altLang="zh-CN" sz="1600" dirty="0"/>
              <a:t>，该向量可能不相关，甚至会误导信息。</a:t>
            </a:r>
            <a:endParaRPr lang="zh-CN" altLang="en-US" sz="1600" dirty="0"/>
          </a:p>
        </p:txBody>
      </p:sp>
    </p:spTree>
    <p:extLst>
      <p:ext uri="{BB962C8B-B14F-4D97-AF65-F5344CB8AC3E}">
        <p14:creationId xmlns:p14="http://schemas.microsoft.com/office/powerpoint/2010/main" val="3163036225"/>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5089787"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zh-CN" altLang="en-US" sz="2400" b="1" dirty="0">
                <a:solidFill>
                  <a:srgbClr val="0070C0"/>
                </a:solidFill>
                <a:ea typeface="印品黑体" panose="00000500000000000000" pitchFamily="2" charset="-122"/>
                <a:cs typeface="微软雅黑" panose="020B0503020204020204" pitchFamily="34" charset="-122"/>
              </a:rPr>
              <a:t>双重注意力机制 </a:t>
            </a:r>
            <a:r>
              <a:rPr lang="en-US" altLang="zh-CN" sz="1800" b="1" dirty="0">
                <a:solidFill>
                  <a:srgbClr val="0070C0"/>
                </a:solidFill>
                <a:ea typeface="印品黑体" panose="00000500000000000000" pitchFamily="2" charset="-122"/>
                <a:cs typeface="微软雅黑" panose="020B0503020204020204" pitchFamily="34" charset="-122"/>
              </a:rPr>
              <a:t>Attention on Attention</a:t>
            </a:r>
            <a:endParaRPr lang="zh-CN" altLang="en-US" sz="1800" b="1" dirty="0">
              <a:solidFill>
                <a:srgbClr val="0070C0"/>
              </a:solidFill>
              <a:ea typeface="印品黑体" panose="00000500000000000000" pitchFamily="2" charset="-122"/>
              <a:cs typeface="微软雅黑" panose="020B0503020204020204" pitchFamily="34" charset="-122"/>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3"/>
          <a:srcRect r="43701"/>
          <a:stretch>
            <a:fillRect/>
          </a:stretch>
        </p:blipFill>
        <p:spPr>
          <a:xfrm>
            <a:off x="7333615" y="224790"/>
            <a:ext cx="1501775" cy="473710"/>
          </a:xfrm>
          <a:prstGeom prst="rect">
            <a:avLst/>
          </a:prstGeom>
        </p:spPr>
      </p:pic>
      <p:pic>
        <p:nvPicPr>
          <p:cNvPr id="4" name="图片 3">
            <a:extLst>
              <a:ext uri="{FF2B5EF4-FFF2-40B4-BE49-F238E27FC236}">
                <a16:creationId xmlns:a16="http://schemas.microsoft.com/office/drawing/2014/main" id="{4FF15958-79FC-4F3E-91D5-BB2C6A46B572}"/>
              </a:ext>
            </a:extLst>
          </p:cNvPr>
          <p:cNvPicPr>
            <a:picLocks noChangeAspect="1"/>
          </p:cNvPicPr>
          <p:nvPr/>
        </p:nvPicPr>
        <p:blipFill rotWithShape="1">
          <a:blip r:embed="rId4"/>
          <a:srcRect l="4182" t="5118" r="5483"/>
          <a:stretch/>
        </p:blipFill>
        <p:spPr>
          <a:xfrm>
            <a:off x="2099645" y="872409"/>
            <a:ext cx="4944709" cy="4093249"/>
          </a:xfrm>
          <a:prstGeom prst="rect">
            <a:avLst/>
          </a:prstGeom>
        </p:spPr>
      </p:pic>
      <p:sp>
        <p:nvSpPr>
          <p:cNvPr id="6" name="Rectangle 1">
            <a:extLst>
              <a:ext uri="{FF2B5EF4-FFF2-40B4-BE49-F238E27FC236}">
                <a16:creationId xmlns:a16="http://schemas.microsoft.com/office/drawing/2014/main" id="{CA82998A-AFFF-447F-AF50-2A3C4C6414C8}"/>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300" b="0" i="0" u="none" strike="noStrike" cap="none" normalizeH="0" baseline="0">
                <a:ln>
                  <a:noFill/>
                </a:ln>
                <a:solidFill>
                  <a:srgbClr val="000000"/>
                </a:solidFill>
                <a:effectLst/>
                <a:latin typeface="Arial" panose="020B0604020202020204" pitchFamily="34" charset="0"/>
                <a:ea typeface="-apple-system"/>
              </a:rPr>
              <a:t>息</a:t>
            </a:r>
            <a:r>
              <a:rPr kumimoji="0" lang="zh-CN" altLang="zh-CN" sz="600" b="0" i="0" u="none" strike="noStrike" cap="none" normalizeH="0" baseline="0">
                <a:ln>
                  <a:noFill/>
                </a:ln>
                <a:solidFill>
                  <a:schemeClr val="tx1"/>
                </a:solidFill>
                <a:effectLst/>
                <a:latin typeface="Arial" panose="020B0604020202020204" pitchFamily="34" charset="0"/>
              </a:rPr>
              <a:t>  </a:t>
            </a:r>
            <a:r>
              <a:rPr kumimoji="0" lang="zh-CN" altLang="zh-CN" sz="2100" b="0" i="0" u="none" strike="noStrike" cap="none" normalizeH="0" baseline="0">
                <a:ln>
                  <a:noFill/>
                </a:ln>
                <a:solidFill>
                  <a:schemeClr val="tx1"/>
                </a:solidFill>
                <a:effectLst/>
                <a:latin typeface="Arial" panose="020B0604020202020204" pitchFamily="34" charset="0"/>
              </a:rPr>
              <a:t>   </a:t>
            </a:r>
            <a:r>
              <a:rPr kumimoji="0" lang="zh-CN" altLang="zh-CN" sz="1800" b="0" i="0" u="none" strike="noStrike" cap="none" normalizeH="0" baseline="0">
                <a:ln>
                  <a:noFill/>
                </a:ln>
                <a:solidFill>
                  <a:schemeClr val="tx1"/>
                </a:solidFill>
                <a:effectLst/>
                <a:latin typeface="Arial" panose="020B0604020202020204" pitchFamily="34" charset="0"/>
              </a:rPr>
              <a:t> </a:t>
            </a:r>
          </a:p>
        </p:txBody>
      </p:sp>
      <p:pic>
        <p:nvPicPr>
          <p:cNvPr id="3074" name="Picture 2">
            <a:extLst>
              <a:ext uri="{FF2B5EF4-FFF2-40B4-BE49-F238E27FC236}">
                <a16:creationId xmlns:a16="http://schemas.microsoft.com/office/drawing/2014/main" id="{53C240E2-6945-4C0A-AF55-1905D515B67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6375" y="-160338"/>
            <a:ext cx="200025" cy="342901"/>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CBFCBA7A-90D8-41BD-B807-B07B5080B90B}"/>
              </a:ext>
            </a:extLst>
          </p:cNvPr>
          <p:cNvSpPr txBox="1"/>
          <p:nvPr/>
        </p:nvSpPr>
        <p:spPr>
          <a:xfrm>
            <a:off x="6561194" y="2169256"/>
            <a:ext cx="2213837" cy="307777"/>
          </a:xfrm>
          <a:prstGeom prst="rect">
            <a:avLst/>
          </a:prstGeom>
          <a:noFill/>
        </p:spPr>
        <p:txBody>
          <a:bodyPr wrap="square">
            <a:spAutoFit/>
          </a:bodyPr>
          <a:lstStyle/>
          <a:p>
            <a:r>
              <a:rPr lang="zh-CN" altLang="en-US" dirty="0">
                <a:solidFill>
                  <a:srgbClr val="121212"/>
                </a:solidFill>
                <a:latin typeface="-apple-system"/>
              </a:rPr>
              <a:t>信息向量</a:t>
            </a:r>
            <a:endParaRPr lang="en-US" altLang="zh-CN" dirty="0">
              <a:solidFill>
                <a:srgbClr val="121212"/>
              </a:solidFill>
              <a:latin typeface="-apple-system"/>
            </a:endParaRPr>
          </a:p>
        </p:txBody>
      </p:sp>
      <p:sp>
        <p:nvSpPr>
          <p:cNvPr id="9" name="文本框 8">
            <a:extLst>
              <a:ext uri="{FF2B5EF4-FFF2-40B4-BE49-F238E27FC236}">
                <a16:creationId xmlns:a16="http://schemas.microsoft.com/office/drawing/2014/main" id="{21AEEF0C-6DB7-485F-BC7B-28AA5C649AA2}"/>
              </a:ext>
            </a:extLst>
          </p:cNvPr>
          <p:cNvSpPr txBox="1"/>
          <p:nvPr/>
        </p:nvSpPr>
        <p:spPr>
          <a:xfrm>
            <a:off x="4347357" y="1536277"/>
            <a:ext cx="2213837" cy="307777"/>
          </a:xfrm>
          <a:prstGeom prst="rect">
            <a:avLst/>
          </a:prstGeom>
          <a:noFill/>
        </p:spPr>
        <p:txBody>
          <a:bodyPr wrap="square">
            <a:spAutoFit/>
          </a:bodyPr>
          <a:lstStyle/>
          <a:p>
            <a:r>
              <a:rPr lang="zh-CN" altLang="en-US" dirty="0">
                <a:solidFill>
                  <a:srgbClr val="121212"/>
                </a:solidFill>
                <a:latin typeface="-apple-system"/>
              </a:rPr>
              <a:t>注意力门量</a:t>
            </a:r>
            <a:endParaRPr lang="en-US" altLang="zh-CN" dirty="0">
              <a:solidFill>
                <a:srgbClr val="121212"/>
              </a:solidFill>
              <a:latin typeface="-apple-system"/>
            </a:endParaRPr>
          </a:p>
        </p:txBody>
      </p:sp>
    </p:spTree>
    <p:extLst>
      <p:ext uri="{BB962C8B-B14F-4D97-AF65-F5344CB8AC3E}">
        <p14:creationId xmlns:p14="http://schemas.microsoft.com/office/powerpoint/2010/main" val="3951285917"/>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5089787"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zh-CN" altLang="en-US" sz="2400" b="1" dirty="0">
                <a:solidFill>
                  <a:srgbClr val="0070C0"/>
                </a:solidFill>
                <a:ea typeface="印品黑体" panose="00000500000000000000" pitchFamily="2" charset="-122"/>
                <a:cs typeface="微软雅黑" panose="020B0503020204020204" pitchFamily="34" charset="-122"/>
              </a:rPr>
              <a:t>双重注意力机制 </a:t>
            </a:r>
            <a:r>
              <a:rPr lang="en-US" altLang="zh-CN" sz="1800" b="1" dirty="0">
                <a:solidFill>
                  <a:srgbClr val="0070C0"/>
                </a:solidFill>
                <a:ea typeface="印品黑体" panose="00000500000000000000" pitchFamily="2" charset="-122"/>
                <a:cs typeface="微软雅黑" panose="020B0503020204020204" pitchFamily="34" charset="-122"/>
              </a:rPr>
              <a:t>Attention on Attention</a:t>
            </a:r>
            <a:endParaRPr lang="zh-CN" altLang="en-US" sz="1800" b="1" dirty="0">
              <a:solidFill>
                <a:srgbClr val="0070C0"/>
              </a:solidFill>
              <a:ea typeface="印品黑体" panose="00000500000000000000" pitchFamily="2" charset="-122"/>
              <a:cs typeface="微软雅黑" panose="020B0503020204020204" pitchFamily="34" charset="-122"/>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3"/>
          <a:srcRect r="43701"/>
          <a:stretch>
            <a:fillRect/>
          </a:stretch>
        </p:blipFill>
        <p:spPr>
          <a:xfrm>
            <a:off x="7333615" y="224790"/>
            <a:ext cx="1501775" cy="473710"/>
          </a:xfrm>
          <a:prstGeom prst="rect">
            <a:avLst/>
          </a:prstGeom>
        </p:spPr>
      </p:pic>
      <p:pic>
        <p:nvPicPr>
          <p:cNvPr id="5" name="图片 4">
            <a:extLst>
              <a:ext uri="{FF2B5EF4-FFF2-40B4-BE49-F238E27FC236}">
                <a16:creationId xmlns:a16="http://schemas.microsoft.com/office/drawing/2014/main" id="{C00A3C1B-DD7C-42A2-AE61-233D66453F13}"/>
              </a:ext>
            </a:extLst>
          </p:cNvPr>
          <p:cNvPicPr>
            <a:picLocks noChangeAspect="1"/>
          </p:cNvPicPr>
          <p:nvPr/>
        </p:nvPicPr>
        <p:blipFill rotWithShape="1">
          <a:blip r:embed="rId4"/>
          <a:srcRect l="4163"/>
          <a:stretch/>
        </p:blipFill>
        <p:spPr>
          <a:xfrm>
            <a:off x="5584369" y="1219211"/>
            <a:ext cx="3343063" cy="990226"/>
          </a:xfrm>
          <a:prstGeom prst="rect">
            <a:avLst/>
          </a:prstGeom>
        </p:spPr>
      </p:pic>
      <p:sp>
        <p:nvSpPr>
          <p:cNvPr id="6" name="Rectangle 1">
            <a:extLst>
              <a:ext uri="{FF2B5EF4-FFF2-40B4-BE49-F238E27FC236}">
                <a16:creationId xmlns:a16="http://schemas.microsoft.com/office/drawing/2014/main" id="{CA82998A-AFFF-447F-AF50-2A3C4C6414C8}"/>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300" b="0" i="0" u="none" strike="noStrike" cap="none" normalizeH="0" baseline="0">
                <a:ln>
                  <a:noFill/>
                </a:ln>
                <a:solidFill>
                  <a:srgbClr val="000000"/>
                </a:solidFill>
                <a:effectLst/>
                <a:latin typeface="Arial" panose="020B0604020202020204" pitchFamily="34" charset="0"/>
                <a:ea typeface="-apple-system"/>
              </a:rPr>
              <a:t>息</a:t>
            </a:r>
            <a:r>
              <a:rPr kumimoji="0" lang="zh-CN" altLang="zh-CN" sz="600" b="0" i="0" u="none" strike="noStrike" cap="none" normalizeH="0" baseline="0">
                <a:ln>
                  <a:noFill/>
                </a:ln>
                <a:solidFill>
                  <a:schemeClr val="tx1"/>
                </a:solidFill>
                <a:effectLst/>
                <a:latin typeface="Arial" panose="020B0604020202020204" pitchFamily="34" charset="0"/>
              </a:rPr>
              <a:t>  </a:t>
            </a:r>
            <a:r>
              <a:rPr kumimoji="0" lang="zh-CN" altLang="zh-CN" sz="2100" b="0" i="0" u="none" strike="noStrike" cap="none" normalizeH="0" baseline="0">
                <a:ln>
                  <a:noFill/>
                </a:ln>
                <a:solidFill>
                  <a:schemeClr val="tx1"/>
                </a:solidFill>
                <a:effectLst/>
                <a:latin typeface="Arial" panose="020B0604020202020204" pitchFamily="34" charset="0"/>
              </a:rPr>
              <a:t>   </a:t>
            </a:r>
            <a:r>
              <a:rPr kumimoji="0" lang="zh-CN" altLang="zh-CN" sz="1800" b="0" i="0" u="none" strike="noStrike" cap="none" normalizeH="0" baseline="0">
                <a:ln>
                  <a:noFill/>
                </a:ln>
                <a:solidFill>
                  <a:schemeClr val="tx1"/>
                </a:solidFill>
                <a:effectLst/>
                <a:latin typeface="Arial" panose="020B0604020202020204" pitchFamily="34" charset="0"/>
              </a:rPr>
              <a:t> </a:t>
            </a:r>
          </a:p>
        </p:txBody>
      </p:sp>
      <p:pic>
        <p:nvPicPr>
          <p:cNvPr id="3074" name="Picture 2">
            <a:extLst>
              <a:ext uri="{FF2B5EF4-FFF2-40B4-BE49-F238E27FC236}">
                <a16:creationId xmlns:a16="http://schemas.microsoft.com/office/drawing/2014/main" id="{53C240E2-6945-4C0A-AF55-1905D515B67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6375" y="-160338"/>
            <a:ext cx="200025" cy="342901"/>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DFA97765-77E5-4429-A6CD-F538486696F6}"/>
              </a:ext>
            </a:extLst>
          </p:cNvPr>
          <p:cNvPicPr>
            <a:picLocks noChangeAspect="1"/>
          </p:cNvPicPr>
          <p:nvPr/>
        </p:nvPicPr>
        <p:blipFill>
          <a:blip r:embed="rId6"/>
          <a:stretch>
            <a:fillRect/>
          </a:stretch>
        </p:blipFill>
        <p:spPr>
          <a:xfrm>
            <a:off x="476188" y="892339"/>
            <a:ext cx="4940836" cy="2801700"/>
          </a:xfrm>
          <a:prstGeom prst="rect">
            <a:avLst/>
          </a:prstGeom>
        </p:spPr>
      </p:pic>
      <p:pic>
        <p:nvPicPr>
          <p:cNvPr id="7" name="图片 6">
            <a:extLst>
              <a:ext uri="{FF2B5EF4-FFF2-40B4-BE49-F238E27FC236}">
                <a16:creationId xmlns:a16="http://schemas.microsoft.com/office/drawing/2014/main" id="{88C58272-D2D5-43C2-B018-DE06DE1C9042}"/>
              </a:ext>
            </a:extLst>
          </p:cNvPr>
          <p:cNvPicPr>
            <a:picLocks noChangeAspect="1"/>
          </p:cNvPicPr>
          <p:nvPr/>
        </p:nvPicPr>
        <p:blipFill>
          <a:blip r:embed="rId7"/>
          <a:stretch>
            <a:fillRect/>
          </a:stretch>
        </p:blipFill>
        <p:spPr>
          <a:xfrm>
            <a:off x="5565910" y="2549923"/>
            <a:ext cx="3040677" cy="422316"/>
          </a:xfrm>
          <a:prstGeom prst="rect">
            <a:avLst/>
          </a:prstGeom>
        </p:spPr>
      </p:pic>
      <p:pic>
        <p:nvPicPr>
          <p:cNvPr id="8" name="图片 7">
            <a:extLst>
              <a:ext uri="{FF2B5EF4-FFF2-40B4-BE49-F238E27FC236}">
                <a16:creationId xmlns:a16="http://schemas.microsoft.com/office/drawing/2014/main" id="{CB4169C7-6868-4DC5-B83D-D85A3CFF4E72}"/>
              </a:ext>
            </a:extLst>
          </p:cNvPr>
          <p:cNvPicPr>
            <a:picLocks noChangeAspect="1"/>
          </p:cNvPicPr>
          <p:nvPr/>
        </p:nvPicPr>
        <p:blipFill>
          <a:blip r:embed="rId8"/>
          <a:stretch>
            <a:fillRect/>
          </a:stretch>
        </p:blipFill>
        <p:spPr>
          <a:xfrm>
            <a:off x="1517910" y="3939243"/>
            <a:ext cx="6332769" cy="861135"/>
          </a:xfrm>
          <a:prstGeom prst="rect">
            <a:avLst/>
          </a:prstGeom>
        </p:spPr>
      </p:pic>
    </p:spTree>
    <p:extLst>
      <p:ext uri="{BB962C8B-B14F-4D97-AF65-F5344CB8AC3E}">
        <p14:creationId xmlns:p14="http://schemas.microsoft.com/office/powerpoint/2010/main" val="2432670584"/>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357180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zh-CN" altLang="en-US" sz="2400" b="1" dirty="0">
                <a:solidFill>
                  <a:srgbClr val="0070C0"/>
                </a:solidFill>
                <a:ea typeface="印品黑体" panose="00000500000000000000" pitchFamily="2" charset="-122"/>
                <a:cs typeface="微软雅黑" panose="020B0503020204020204" pitchFamily="34" charset="-122"/>
              </a:rPr>
              <a:t>用于图像标注的</a:t>
            </a:r>
            <a:r>
              <a:rPr lang="en-US" altLang="zh-CN" sz="2400" b="1" dirty="0" err="1">
                <a:solidFill>
                  <a:srgbClr val="0070C0"/>
                </a:solidFill>
                <a:ea typeface="印品黑体" panose="00000500000000000000" pitchFamily="2" charset="-122"/>
                <a:cs typeface="微软雅黑" panose="020B0503020204020204" pitchFamily="34" charset="-122"/>
              </a:rPr>
              <a:t>AoANet</a:t>
            </a:r>
            <a:endParaRPr lang="zh-CN" altLang="en-US" sz="1800" b="1" dirty="0">
              <a:solidFill>
                <a:srgbClr val="0070C0"/>
              </a:solidFill>
              <a:ea typeface="印品黑体" panose="00000500000000000000" pitchFamily="2" charset="-122"/>
              <a:cs typeface="微软雅黑" panose="020B0503020204020204" pitchFamily="34" charset="-122"/>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3"/>
          <a:srcRect r="43701"/>
          <a:stretch>
            <a:fillRect/>
          </a:stretch>
        </p:blipFill>
        <p:spPr>
          <a:xfrm>
            <a:off x="7333615" y="224790"/>
            <a:ext cx="1501775" cy="473710"/>
          </a:xfrm>
          <a:prstGeom prst="rect">
            <a:avLst/>
          </a:prstGeom>
        </p:spPr>
      </p:pic>
      <p:sp>
        <p:nvSpPr>
          <p:cNvPr id="6" name="Rectangle 1">
            <a:extLst>
              <a:ext uri="{FF2B5EF4-FFF2-40B4-BE49-F238E27FC236}">
                <a16:creationId xmlns:a16="http://schemas.microsoft.com/office/drawing/2014/main" id="{CA82998A-AFFF-447F-AF50-2A3C4C6414C8}"/>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300" b="0" i="0" u="none" strike="noStrike" cap="none" normalizeH="0" baseline="0">
                <a:ln>
                  <a:noFill/>
                </a:ln>
                <a:solidFill>
                  <a:srgbClr val="000000"/>
                </a:solidFill>
                <a:effectLst/>
                <a:latin typeface="Arial" panose="020B0604020202020204" pitchFamily="34" charset="0"/>
                <a:ea typeface="-apple-system"/>
              </a:rPr>
              <a:t>息</a:t>
            </a:r>
            <a:r>
              <a:rPr kumimoji="0" lang="zh-CN" altLang="zh-CN" sz="600" b="0" i="0" u="none" strike="noStrike" cap="none" normalizeH="0" baseline="0">
                <a:ln>
                  <a:noFill/>
                </a:ln>
                <a:solidFill>
                  <a:schemeClr val="tx1"/>
                </a:solidFill>
                <a:effectLst/>
                <a:latin typeface="Arial" panose="020B0604020202020204" pitchFamily="34" charset="0"/>
              </a:rPr>
              <a:t>  </a:t>
            </a:r>
            <a:r>
              <a:rPr kumimoji="0" lang="zh-CN" altLang="zh-CN" sz="2100" b="0" i="0" u="none" strike="noStrike" cap="none" normalizeH="0" baseline="0">
                <a:ln>
                  <a:noFill/>
                </a:ln>
                <a:solidFill>
                  <a:schemeClr val="tx1"/>
                </a:solidFill>
                <a:effectLst/>
                <a:latin typeface="Arial" panose="020B0604020202020204" pitchFamily="34" charset="0"/>
              </a:rPr>
              <a:t>   </a:t>
            </a:r>
            <a:r>
              <a:rPr kumimoji="0" lang="zh-CN" altLang="zh-CN" sz="1800" b="0" i="0" u="none" strike="noStrike" cap="none" normalizeH="0" baseline="0">
                <a:ln>
                  <a:noFill/>
                </a:ln>
                <a:solidFill>
                  <a:schemeClr val="tx1"/>
                </a:solidFill>
                <a:effectLst/>
                <a:latin typeface="Arial" panose="020B0604020202020204" pitchFamily="34" charset="0"/>
              </a:rPr>
              <a:t> </a:t>
            </a:r>
          </a:p>
        </p:txBody>
      </p:sp>
      <p:pic>
        <p:nvPicPr>
          <p:cNvPr id="3074" name="Picture 2">
            <a:extLst>
              <a:ext uri="{FF2B5EF4-FFF2-40B4-BE49-F238E27FC236}">
                <a16:creationId xmlns:a16="http://schemas.microsoft.com/office/drawing/2014/main" id="{53C240E2-6945-4C0A-AF55-1905D515B6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375" y="-160338"/>
            <a:ext cx="200025" cy="342901"/>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组合 10">
            <a:extLst>
              <a:ext uri="{FF2B5EF4-FFF2-40B4-BE49-F238E27FC236}">
                <a16:creationId xmlns:a16="http://schemas.microsoft.com/office/drawing/2014/main" id="{F6232CF4-BFD2-4792-A304-2CCD97AC6B1E}"/>
              </a:ext>
            </a:extLst>
          </p:cNvPr>
          <p:cNvGrpSpPr/>
          <p:nvPr/>
        </p:nvGrpSpPr>
        <p:grpSpPr>
          <a:xfrm>
            <a:off x="501585" y="876503"/>
            <a:ext cx="6086658" cy="3347297"/>
            <a:chOff x="476188" y="1384137"/>
            <a:chExt cx="5336997" cy="2816755"/>
          </a:xfrm>
        </p:grpSpPr>
        <p:pic>
          <p:nvPicPr>
            <p:cNvPr id="9" name="图片 8">
              <a:extLst>
                <a:ext uri="{FF2B5EF4-FFF2-40B4-BE49-F238E27FC236}">
                  <a16:creationId xmlns:a16="http://schemas.microsoft.com/office/drawing/2014/main" id="{D4837889-2F1A-4BD5-B51A-5F60ADFEAA5C}"/>
                </a:ext>
              </a:extLst>
            </p:cNvPr>
            <p:cNvPicPr>
              <a:picLocks noChangeAspect="1"/>
            </p:cNvPicPr>
            <p:nvPr/>
          </p:nvPicPr>
          <p:blipFill>
            <a:blip r:embed="rId5"/>
            <a:stretch>
              <a:fillRect/>
            </a:stretch>
          </p:blipFill>
          <p:spPr>
            <a:xfrm>
              <a:off x="501585" y="1716557"/>
              <a:ext cx="5311600" cy="2484335"/>
            </a:xfrm>
            <a:prstGeom prst="rect">
              <a:avLst/>
            </a:prstGeom>
          </p:spPr>
        </p:pic>
        <p:sp>
          <p:nvSpPr>
            <p:cNvPr id="15" name="文本框 14">
              <a:extLst>
                <a:ext uri="{FF2B5EF4-FFF2-40B4-BE49-F238E27FC236}">
                  <a16:creationId xmlns:a16="http://schemas.microsoft.com/office/drawing/2014/main" id="{F5B0ADD1-D33E-45CD-ABDC-2823B129F170}"/>
                </a:ext>
              </a:extLst>
            </p:cNvPr>
            <p:cNvSpPr txBox="1"/>
            <p:nvPr/>
          </p:nvSpPr>
          <p:spPr>
            <a:xfrm>
              <a:off x="476188" y="1384137"/>
              <a:ext cx="4780344" cy="350074"/>
            </a:xfrm>
            <a:prstGeom prst="rect">
              <a:avLst/>
            </a:prstGeom>
            <a:noFill/>
          </p:spPr>
          <p:txBody>
            <a:bodyPr wrap="square">
              <a:spAutoFit/>
            </a:bodyPr>
            <a:lstStyle/>
            <a:p>
              <a:pPr fontAlgn="base">
                <a:lnSpc>
                  <a:spcPct val="150000"/>
                </a:lnSpc>
                <a:spcBef>
                  <a:spcPct val="0"/>
                </a:spcBef>
                <a:spcAft>
                  <a:spcPct val="0"/>
                </a:spcAft>
                <a:defRPr/>
              </a:pPr>
              <a:r>
                <a:rPr lang="en-US" altLang="zh-CN" sz="1600" b="1" dirty="0">
                  <a:solidFill>
                    <a:srgbClr val="0070C0"/>
                  </a:solidFill>
                  <a:ea typeface="印品黑体" panose="00000500000000000000" pitchFamily="2" charset="-122"/>
                </a:rPr>
                <a:t>Encode</a:t>
              </a:r>
              <a:r>
                <a:rPr lang="zh-CN" altLang="en-US" b="1" dirty="0">
                  <a:solidFill>
                    <a:srgbClr val="0070C0"/>
                  </a:solidFill>
                  <a:ea typeface="印品黑体" panose="00000500000000000000" pitchFamily="2" charset="-122"/>
                </a:rPr>
                <a:t>：</a:t>
              </a:r>
              <a:endParaRPr lang="en-US" altLang="zh-CN" b="1" dirty="0">
                <a:solidFill>
                  <a:srgbClr val="0070C0"/>
                </a:solidFill>
                <a:ea typeface="印品黑体" panose="00000500000000000000" pitchFamily="2" charset="-122"/>
              </a:endParaRPr>
            </a:p>
          </p:txBody>
        </p:sp>
      </p:grpSp>
      <p:grpSp>
        <p:nvGrpSpPr>
          <p:cNvPr id="14" name="组合 13">
            <a:extLst>
              <a:ext uri="{FF2B5EF4-FFF2-40B4-BE49-F238E27FC236}">
                <a16:creationId xmlns:a16="http://schemas.microsoft.com/office/drawing/2014/main" id="{4F54F609-F345-47DF-A2D3-A49D061F8842}"/>
              </a:ext>
            </a:extLst>
          </p:cNvPr>
          <p:cNvGrpSpPr/>
          <p:nvPr/>
        </p:nvGrpSpPr>
        <p:grpSpPr>
          <a:xfrm>
            <a:off x="1963369" y="529020"/>
            <a:ext cx="5451815" cy="4440705"/>
            <a:chOff x="1963369" y="529020"/>
            <a:chExt cx="5451815" cy="4440705"/>
          </a:xfrm>
        </p:grpSpPr>
        <p:pic>
          <p:nvPicPr>
            <p:cNvPr id="13" name="图片 12">
              <a:extLst>
                <a:ext uri="{FF2B5EF4-FFF2-40B4-BE49-F238E27FC236}">
                  <a16:creationId xmlns:a16="http://schemas.microsoft.com/office/drawing/2014/main" id="{E3CFB20E-0AD3-4F6D-B30E-F106EFAF0E46}"/>
                </a:ext>
              </a:extLst>
            </p:cNvPr>
            <p:cNvPicPr>
              <a:picLocks noChangeAspect="1"/>
            </p:cNvPicPr>
            <p:nvPr/>
          </p:nvPicPr>
          <p:blipFill>
            <a:blip r:embed="rId6"/>
            <a:stretch>
              <a:fillRect/>
            </a:stretch>
          </p:blipFill>
          <p:spPr>
            <a:xfrm>
              <a:off x="1970210" y="698662"/>
              <a:ext cx="5203579" cy="4271063"/>
            </a:xfrm>
            <a:prstGeom prst="rect">
              <a:avLst/>
            </a:prstGeom>
          </p:spPr>
        </p:pic>
        <p:sp>
          <p:nvSpPr>
            <p:cNvPr id="18" name="文本框 17">
              <a:extLst>
                <a:ext uri="{FF2B5EF4-FFF2-40B4-BE49-F238E27FC236}">
                  <a16:creationId xmlns:a16="http://schemas.microsoft.com/office/drawing/2014/main" id="{90744922-A2F1-4DEB-B8F3-4DBD89401E58}"/>
                </a:ext>
              </a:extLst>
            </p:cNvPr>
            <p:cNvSpPr txBox="1"/>
            <p:nvPr/>
          </p:nvSpPr>
          <p:spPr>
            <a:xfrm>
              <a:off x="1963369" y="529020"/>
              <a:ext cx="5451815" cy="416011"/>
            </a:xfrm>
            <a:prstGeom prst="rect">
              <a:avLst/>
            </a:prstGeom>
            <a:noFill/>
          </p:spPr>
          <p:txBody>
            <a:bodyPr wrap="square">
              <a:spAutoFit/>
            </a:bodyPr>
            <a:lstStyle/>
            <a:p>
              <a:pPr fontAlgn="base">
                <a:lnSpc>
                  <a:spcPct val="150000"/>
                </a:lnSpc>
                <a:spcBef>
                  <a:spcPct val="0"/>
                </a:spcBef>
                <a:spcAft>
                  <a:spcPct val="0"/>
                </a:spcAft>
                <a:defRPr/>
              </a:pPr>
              <a:r>
                <a:rPr lang="en-US" altLang="zh-CN" sz="1600" b="1" dirty="0">
                  <a:solidFill>
                    <a:srgbClr val="0070C0"/>
                  </a:solidFill>
                  <a:ea typeface="印品黑体" panose="00000500000000000000" pitchFamily="2" charset="-122"/>
                </a:rPr>
                <a:t>Decode</a:t>
              </a:r>
              <a:r>
                <a:rPr lang="zh-CN" altLang="en-US" b="1" dirty="0">
                  <a:solidFill>
                    <a:srgbClr val="0070C0"/>
                  </a:solidFill>
                  <a:ea typeface="印品黑体" panose="00000500000000000000" pitchFamily="2" charset="-122"/>
                </a:rPr>
                <a:t>：</a:t>
              </a:r>
              <a:endParaRPr lang="en-US" altLang="zh-CN" b="1" dirty="0">
                <a:solidFill>
                  <a:srgbClr val="0070C0"/>
                </a:solidFill>
                <a:ea typeface="印品黑体" panose="00000500000000000000" pitchFamily="2" charset="-122"/>
              </a:endParaRPr>
            </a:p>
          </p:txBody>
        </p:sp>
      </p:grpSp>
    </p:spTree>
    <p:extLst>
      <p:ext uri="{BB962C8B-B14F-4D97-AF65-F5344CB8AC3E}">
        <p14:creationId xmlns:p14="http://schemas.microsoft.com/office/powerpoint/2010/main" val="3985052789"/>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11"/>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1415768" cy="46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defRPr/>
            </a:pPr>
            <a:r>
              <a:rPr lang="zh-CN" altLang="en-US" sz="2400" b="1" dirty="0">
                <a:solidFill>
                  <a:srgbClr val="0070C0"/>
                </a:solidFill>
                <a:ea typeface="印品黑体" panose="00000500000000000000" pitchFamily="2" charset="-122"/>
                <a:cs typeface="微软雅黑" panose="020B0503020204020204" pitchFamily="34" charset="-122"/>
              </a:rPr>
              <a:t>实验结果</a:t>
            </a:r>
            <a:endParaRPr lang="zh-CN" altLang="en-US" sz="1800" b="1" dirty="0">
              <a:solidFill>
                <a:srgbClr val="0070C0"/>
              </a:solidFill>
              <a:ea typeface="印品黑体" panose="00000500000000000000" pitchFamily="2" charset="-122"/>
              <a:cs typeface="微软雅黑" panose="020B0503020204020204" pitchFamily="34" charset="-122"/>
            </a:endParaRP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342900" rtl="0" eaLnBrk="1" fontAlgn="auto" latinLnBrk="0" hangingPunct="1">
              <a:lnSpc>
                <a:spcPct val="100000"/>
              </a:lnSpc>
              <a:spcBef>
                <a:spcPct val="0"/>
              </a:spcBef>
              <a:spcAft>
                <a:spcPts val="0"/>
              </a:spcAft>
              <a:buClrTx/>
              <a:buSzTx/>
              <a:buFont typeface="Arial" panose="020B0604020202020204" pitchFamily="34" charset="0"/>
              <a:buNone/>
              <a:defRPr/>
            </a:pPr>
            <a:endParaRPr kumimoji="0" lang="zh-CN" altLang="zh-CN" sz="1800" b="0" i="0" u="none" strike="noStrike" kern="1200" cap="none" spc="0" normalizeH="0" baseline="0" noProof="0" dirty="0">
              <a:ln>
                <a:noFill/>
              </a:ln>
              <a:solidFill>
                <a:srgbClr val="FFFFFF"/>
              </a:solidFill>
              <a:effectLst/>
              <a:uLnTx/>
              <a:uFillTx/>
              <a:latin typeface="印品黑体" panose="00000500000000000000" pitchFamily="2" charset="-122"/>
              <a:ea typeface="印品黑体" panose="00000500000000000000" pitchFamily="2" charset="-122"/>
              <a:cs typeface="微软雅黑" panose="020B0503020204020204" pitchFamily="34" charset="-122"/>
              <a:sym typeface="微软雅黑" panose="020B0503020204020204" pitchFamily="34" charset="-122"/>
            </a:endParaRPr>
          </a:p>
        </p:txBody>
      </p:sp>
      <p:pic>
        <p:nvPicPr>
          <p:cNvPr id="3" name="图片 2" descr="资源 1"/>
          <p:cNvPicPr>
            <a:picLocks noChangeAspect="1"/>
          </p:cNvPicPr>
          <p:nvPr/>
        </p:nvPicPr>
        <p:blipFill>
          <a:blip r:embed="rId3"/>
          <a:srcRect r="43701"/>
          <a:stretch>
            <a:fillRect/>
          </a:stretch>
        </p:blipFill>
        <p:spPr>
          <a:xfrm>
            <a:off x="7333615" y="224790"/>
            <a:ext cx="1501775" cy="473710"/>
          </a:xfrm>
          <a:prstGeom prst="rect">
            <a:avLst/>
          </a:prstGeom>
        </p:spPr>
      </p:pic>
      <p:sp>
        <p:nvSpPr>
          <p:cNvPr id="6" name="Rectangle 1">
            <a:extLst>
              <a:ext uri="{FF2B5EF4-FFF2-40B4-BE49-F238E27FC236}">
                <a16:creationId xmlns:a16="http://schemas.microsoft.com/office/drawing/2014/main" id="{CA82998A-AFFF-447F-AF50-2A3C4C6414C8}"/>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300" b="0" i="0" u="none" strike="noStrike" cap="none" normalizeH="0" baseline="0">
                <a:ln>
                  <a:noFill/>
                </a:ln>
                <a:solidFill>
                  <a:srgbClr val="000000"/>
                </a:solidFill>
                <a:effectLst/>
                <a:latin typeface="Arial" panose="020B0604020202020204" pitchFamily="34" charset="0"/>
                <a:ea typeface="-apple-system"/>
              </a:rPr>
              <a:t>息</a:t>
            </a:r>
            <a:r>
              <a:rPr kumimoji="0" lang="zh-CN" altLang="zh-CN" sz="600" b="0" i="0" u="none" strike="noStrike" cap="none" normalizeH="0" baseline="0">
                <a:ln>
                  <a:noFill/>
                </a:ln>
                <a:solidFill>
                  <a:schemeClr val="tx1"/>
                </a:solidFill>
                <a:effectLst/>
                <a:latin typeface="Arial" panose="020B0604020202020204" pitchFamily="34" charset="0"/>
              </a:rPr>
              <a:t>  </a:t>
            </a:r>
            <a:r>
              <a:rPr kumimoji="0" lang="zh-CN" altLang="zh-CN" sz="2100" b="0" i="0" u="none" strike="noStrike" cap="none" normalizeH="0" baseline="0">
                <a:ln>
                  <a:noFill/>
                </a:ln>
                <a:solidFill>
                  <a:schemeClr val="tx1"/>
                </a:solidFill>
                <a:effectLst/>
                <a:latin typeface="Arial" panose="020B0604020202020204" pitchFamily="34" charset="0"/>
              </a:rPr>
              <a:t>   </a:t>
            </a:r>
            <a:r>
              <a:rPr kumimoji="0" lang="zh-CN" altLang="zh-CN" sz="1800" b="0" i="0" u="none" strike="noStrike" cap="none" normalizeH="0" baseline="0">
                <a:ln>
                  <a:noFill/>
                </a:ln>
                <a:solidFill>
                  <a:schemeClr val="tx1"/>
                </a:solidFill>
                <a:effectLst/>
                <a:latin typeface="Arial" panose="020B0604020202020204" pitchFamily="34" charset="0"/>
              </a:rPr>
              <a:t> </a:t>
            </a:r>
          </a:p>
        </p:txBody>
      </p:sp>
      <p:pic>
        <p:nvPicPr>
          <p:cNvPr id="3074" name="Picture 2">
            <a:extLst>
              <a:ext uri="{FF2B5EF4-FFF2-40B4-BE49-F238E27FC236}">
                <a16:creationId xmlns:a16="http://schemas.microsoft.com/office/drawing/2014/main" id="{53C240E2-6945-4C0A-AF55-1905D515B6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375" y="-160338"/>
            <a:ext cx="200025" cy="342901"/>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B6925860-23CB-4EE0-BDB3-F2A491B959E5}"/>
              </a:ext>
            </a:extLst>
          </p:cNvPr>
          <p:cNvPicPr>
            <a:picLocks noChangeAspect="1"/>
          </p:cNvPicPr>
          <p:nvPr/>
        </p:nvPicPr>
        <p:blipFill>
          <a:blip r:embed="rId5"/>
          <a:stretch>
            <a:fillRect/>
          </a:stretch>
        </p:blipFill>
        <p:spPr>
          <a:xfrm>
            <a:off x="698695" y="639505"/>
            <a:ext cx="7264688" cy="4179968"/>
          </a:xfrm>
          <a:prstGeom prst="rect">
            <a:avLst/>
          </a:prstGeom>
        </p:spPr>
      </p:pic>
    </p:spTree>
    <p:extLst>
      <p:ext uri="{BB962C8B-B14F-4D97-AF65-F5344CB8AC3E}">
        <p14:creationId xmlns:p14="http://schemas.microsoft.com/office/powerpoint/2010/main" val="1012483106"/>
      </p:ext>
    </p:extLst>
  </p:cSld>
  <p:clrMapOvr>
    <a:masterClrMapping/>
  </p:clrMapOvr>
  <p:transition>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wipe(left)">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81E0923D-FE9D-460C-849E-4BFC72FD857D"/>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1224"/>
</p:tagLst>
</file>

<file path=ppt/theme/theme1.xml><?xml version="1.0" encoding="utf-8"?>
<a:theme xmlns:a="http://schemas.openxmlformats.org/drawingml/2006/main" name="HOHAI">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HOHAI2">
  <a:themeElements>
    <a:clrScheme name="自定义 109">
      <a:dk1>
        <a:sysClr val="windowText" lastClr="000000"/>
      </a:dk1>
      <a:lt1>
        <a:sysClr val="window" lastClr="FFFFFF"/>
      </a:lt1>
      <a:dk2>
        <a:srgbClr val="44546A"/>
      </a:dk2>
      <a:lt2>
        <a:srgbClr val="E7E6E6"/>
      </a:lt2>
      <a:accent1>
        <a:srgbClr val="0070C0"/>
      </a:accent1>
      <a:accent2>
        <a:srgbClr val="0070C0"/>
      </a:accent2>
      <a:accent3>
        <a:srgbClr val="0070C0"/>
      </a:accent3>
      <a:accent4>
        <a:srgbClr val="0070C0"/>
      </a:accent4>
      <a:accent5>
        <a:srgbClr val="0070C0"/>
      </a:accent5>
      <a:accent6>
        <a:srgbClr val="0070C0"/>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20204" pitchFamily="34" charset="0"/>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109">
    <a:dk1>
      <a:sysClr val="windowText" lastClr="000000"/>
    </a:dk1>
    <a:lt1>
      <a:sysClr val="window" lastClr="FFFFFF"/>
    </a:lt1>
    <a:dk2>
      <a:srgbClr val="44546A"/>
    </a:dk2>
    <a:lt2>
      <a:srgbClr val="E7E6E6"/>
    </a:lt2>
    <a:accent1>
      <a:srgbClr val="0070C0"/>
    </a:accent1>
    <a:accent2>
      <a:srgbClr val="0070C0"/>
    </a:accent2>
    <a:accent3>
      <a:srgbClr val="0070C0"/>
    </a:accent3>
    <a:accent4>
      <a:srgbClr val="0070C0"/>
    </a:accent4>
    <a:accent5>
      <a:srgbClr val="0070C0"/>
    </a:accent5>
    <a:accent6>
      <a:srgbClr val="0070C0"/>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A000120140627A33KPBG</Template>
  <TotalTime>10783</TotalTime>
  <Words>428</Words>
  <Application>Microsoft Office PowerPoint</Application>
  <PresentationFormat>全屏显示(16:9)</PresentationFormat>
  <Paragraphs>61</Paragraphs>
  <Slides>14</Slides>
  <Notes>14</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14</vt:i4>
      </vt:variant>
    </vt:vector>
  </HeadingPairs>
  <TitlesOfParts>
    <vt:vector size="26" baseType="lpstr">
      <vt:lpstr>-apple-system</vt:lpstr>
      <vt:lpstr>等线</vt:lpstr>
      <vt:lpstr>等线 Light</vt:lpstr>
      <vt:lpstr>微软雅黑</vt:lpstr>
      <vt:lpstr>印品黑体</vt:lpstr>
      <vt:lpstr>幼圆</vt:lpstr>
      <vt:lpstr>Arial</vt:lpstr>
      <vt:lpstr>Arial Black</vt:lpstr>
      <vt:lpstr>Calibri</vt:lpstr>
      <vt:lpstr>Wingdings 2</vt:lpstr>
      <vt:lpstr>HOHAI</vt:lpstr>
      <vt:lpstr>HOHAI2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小二PPT</dc:creator>
  <cp:keywords>www.51pptmoban.com</cp:keywords>
  <cp:lastModifiedBy>lt</cp:lastModifiedBy>
  <cp:revision>392</cp:revision>
  <dcterms:created xsi:type="dcterms:W3CDTF">2014-06-03T07:56:00Z</dcterms:created>
  <dcterms:modified xsi:type="dcterms:W3CDTF">2020-10-30T02:39:03Z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21607230</vt:lpwstr>
  </property>
  <property fmtid="{D5CDD505-2E9C-101B-9397-08002B2CF9AE}" pid="3" name="NXPowerLiteSettings">
    <vt:lpwstr>C980073804F000</vt:lpwstr>
  </property>
  <property fmtid="{D5CDD505-2E9C-101B-9397-08002B2CF9AE}" pid="4" name="NXPowerLiteVersion">
    <vt:lpwstr>D8.0.2</vt:lpwstr>
  </property>
  <property fmtid="{D5CDD505-2E9C-101B-9397-08002B2CF9AE}" pid="5" name="KSOProductBuildVer">
    <vt:lpwstr>2052-11.1.0.9145</vt:lpwstr>
  </property>
</Properties>
</file>

<file path=docProps/thumbnail.jpeg>
</file>